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0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BBE23-2CC6-469F-971F-25C8DDE0DB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79107D-5714-4BF9-B78F-622F7746AA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274B00-59FD-4A0E-9190-CD891D8447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D1C43-C798-4B38-B99F-E150E14822C0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9063C8-905B-4871-BFC0-07B9A827F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7AA761-ECF2-4A7F-8258-A91D47AAA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6E694-663E-4128-851A-FD3207D0B0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1200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DDDA4-FFBC-45EB-84D0-C17FB90C1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B168DF-DDB1-4998-99C7-309B797344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8D75B8-C05D-4EC4-AFCB-DA2E1D5891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D1C43-C798-4B38-B99F-E150E14822C0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A799C6-A04D-4B67-AE44-367B0661C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84EE4B-8054-4B49-A98B-3A8C6E1CC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6E694-663E-4128-851A-FD3207D0B0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311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A175FA-2B8D-402B-A32B-B2E6096E9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F8C9CC-053F-4FCC-A4ED-8EEE33389D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E6D5B4-87A4-4E94-ACAF-1A060D9BD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D1C43-C798-4B38-B99F-E150E14822C0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248DBF-C4B9-401D-AD8D-1947D863B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F3FC82-9A6E-47F5-A398-A87F3CEA2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6E694-663E-4128-851A-FD3207D0B0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2250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32F43-1FA9-4C7F-A5D8-0BB663201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2D02E5-B0E8-4872-A4DF-154973FF9F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C4CB92-60FD-49AD-9CF6-1E4EBD880B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C9ECF9-DB35-4E95-BA68-6327AE622E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D1C43-C798-4B38-B99F-E150E14822C0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866D39-EC54-4E2C-8D26-1E83877C4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4FEF45-3A69-4636-868D-5C21C051F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6E694-663E-4128-851A-FD3207D0B0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1903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08C93-472D-4703-B9AA-2BFE36C32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D50EC7-6BDA-4E0E-84A4-BBA42C2B65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304E30-C29D-4936-BDDE-9F04ADCDCD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592B9B-10B8-44EB-9A38-2FE07ED897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FA80408-25BC-4134-9AEC-0B6CD2591B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CD23F8C-6612-49BF-9D4D-4CAD58149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D1C43-C798-4B38-B99F-E150E14822C0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1B376F-6BA7-499E-A1DD-EE32C5D91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E49C432-1E4A-4A26-84D9-7277D971C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6E694-663E-4128-851A-FD3207D0B0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1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C4422E-8496-4808-A5AE-101059B29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B4DF75-1A79-4C3D-BB43-929959667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D1C43-C798-4B38-B99F-E150E14822C0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2C5A9E-4846-4622-BE90-5C80617FE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7B221A-C522-487B-A868-3F7721A48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6E694-663E-4128-851A-FD3207D0B0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0923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319CEE-E9AC-489A-BD23-217A05A29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D1C43-C798-4B38-B99F-E150E14822C0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D2A33A-0C4A-4B5C-8EEB-967070660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7164A6-A855-4F00-B2AE-2B385EE89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6E694-663E-4128-851A-FD3207D0B0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4552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D3297-1AC5-438A-A721-E343BF579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B995A1-5102-401A-8DC9-C1E7B8A345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6637DC-2B70-49C2-BF8A-F8ECD90FF9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D9A699-9389-4147-B6C1-D197847D2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D1C43-C798-4B38-B99F-E150E14822C0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9E3680-E6B8-49B7-8FAF-C637CE212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A5B5A7-0B2C-4ED8-AEE6-CFA815137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6E694-663E-4128-851A-FD3207D0B0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7324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250E1-C098-46DA-A8E5-51154884D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89F3E-2105-442F-8B62-C06D6C43E9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3EFF31-120C-4FC0-B8B6-8C174ECD9A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E978C4-C0EF-4D25-9587-F68994018B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D1C43-C798-4B38-B99F-E150E14822C0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ED4772-A065-4468-9301-1CD7468D2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7AEDF8-43A5-4692-AD3D-D63BA1A95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6E694-663E-4128-851A-FD3207D0B0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0590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4B6F0-C89C-4488-BF69-2E726D5F6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110FC9-B717-4FAF-94DE-0DAD79EFA3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445BB6-F3C6-418D-B5DD-7B2DFCC81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D1C43-C798-4B38-B99F-E150E14822C0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12A21C-552E-4D76-90D5-650C77F2B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C99F9F-85EC-48ED-BA8A-F3200585A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6E694-663E-4128-851A-FD3207D0B0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128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91D2E49-B3F5-4880-80B9-BDE0A7C030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388265-430E-4B91-B710-B310CA7351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544AD8-DEB4-4F1A-AE34-0C649E402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D1C43-C798-4B38-B99F-E150E14822C0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7DC71B-D3D2-4240-A02E-6B9E69C58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E222AE-D21D-41A2-B3C7-6B994ABEE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6E694-663E-4128-851A-FD3207D0B0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7223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36CF43-138E-4140-9F96-EFAC1AC6C2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CCAA54-F9A5-4D7C-AC9E-57F4F5F9C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3EA56E-B36B-4FC6-B6BE-DF570CA28E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2D1C43-C798-4B38-B99F-E150E14822C0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CC92FE-5047-4B01-9026-1E7D998AB5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7BA247-F8AB-4550-AA19-08ECFC9F13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D6E694-663E-4128-851A-FD3207D0B0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4395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jpeg"/><Relationship Id="rId5" Type="http://schemas.openxmlformats.org/officeDocument/2006/relationships/image" Target="../media/image8.png"/><Relationship Id="rId10" Type="http://schemas.openxmlformats.org/officeDocument/2006/relationships/image" Target="../media/image13.jpeg"/><Relationship Id="rId4" Type="http://schemas.openxmlformats.org/officeDocument/2006/relationships/image" Target="../media/image7.png"/><Relationship Id="rId9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CECD8FD7-4D1F-4E3F-BC82-7BC915CFED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749"/>
            <a:ext cx="12192000" cy="67824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3F097D-41BF-408A-ABA3-60F75BC24CEC}"/>
              </a:ext>
            </a:extLst>
          </p:cNvPr>
          <p:cNvSpPr txBox="1"/>
          <p:nvPr/>
        </p:nvSpPr>
        <p:spPr>
          <a:xfrm>
            <a:off x="7740793" y="1142851"/>
            <a:ext cx="3120705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Letter-join Print Plus 4" panose="02000805000000020003" pitchFamily="50" charset="0"/>
              </a:rPr>
              <a:t>Understanding of the world &amp; personal, social and emotional.</a:t>
            </a:r>
          </a:p>
          <a:p>
            <a:endParaRPr lang="en-GB" dirty="0">
              <a:latin typeface="Letter-join Print Plus 4" panose="02000805000000020003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Letter-join Print Plus 4" panose="02000805000000020003" pitchFamily="50" charset="0"/>
              </a:rPr>
              <a:t>W</a:t>
            </a:r>
            <a:r>
              <a:rPr lang="en-GB" sz="1400" dirty="0">
                <a:latin typeface="Letter-join Print Plus 4" panose="02000805000000020003" pitchFamily="50" charset="0"/>
              </a:rPr>
              <a:t>e explore the environment around us will go on an Autumn walk.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Letter-join Print Plus 4" panose="02000805000000020003" pitchFamily="50" charset="0"/>
              </a:rPr>
              <a:t>Have a</a:t>
            </a:r>
            <a:r>
              <a:rPr lang="en-GB" sz="1400" dirty="0">
                <a:latin typeface="Letter-join Print Plus 4" panose="02000805000000020003" pitchFamily="50" charset="0"/>
              </a:rPr>
              <a:t> look at the changes in seasons and the different weather that it brings.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latin typeface="Letter-join Print Plus 4" panose="02000805000000020003" pitchFamily="50" charset="0"/>
              </a:rPr>
              <a:t>We look at where we belong in the world.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A6FBB4-A924-4EC9-BBC0-9979F93B4A17}"/>
              </a:ext>
            </a:extLst>
          </p:cNvPr>
          <p:cNvSpPr txBox="1"/>
          <p:nvPr/>
        </p:nvSpPr>
        <p:spPr>
          <a:xfrm>
            <a:off x="1442906" y="771787"/>
            <a:ext cx="3120705" cy="1778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42DC88-131C-450E-B82C-5796D0512016}"/>
              </a:ext>
            </a:extLst>
          </p:cNvPr>
          <p:cNvSpPr txBox="1"/>
          <p:nvPr/>
        </p:nvSpPr>
        <p:spPr>
          <a:xfrm>
            <a:off x="1306635" y="645952"/>
            <a:ext cx="318986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Letter-join Print Plus 4" panose="02000805000000020003" pitchFamily="50" charset="0"/>
              </a:rPr>
              <a:t>Physical development</a:t>
            </a:r>
          </a:p>
          <a:p>
            <a:endParaRPr lang="en-GB" sz="1400" b="1" u="sng" dirty="0">
              <a:latin typeface="Letter-join Print Plus 4" panose="02000805000000020003" pitchFamily="50" charset="0"/>
            </a:endParaRPr>
          </a:p>
          <a:p>
            <a:r>
              <a:rPr lang="en-GB" sz="1200" u="sng" dirty="0">
                <a:latin typeface="Letter-join Print Plus 4" panose="02000805000000020003" pitchFamily="50" charset="0"/>
              </a:rPr>
              <a:t>Gross Motor</a:t>
            </a:r>
          </a:p>
          <a:p>
            <a:r>
              <a:rPr lang="en-GB" sz="1200" dirty="0">
                <a:latin typeface="Letter-join Print Plus 4" panose="02000805000000020003" pitchFamily="50" charset="0"/>
              </a:rPr>
              <a:t>Within PE we will be exploring the movement of animals using our bodies in time with the speed of the music in ‘Gym in the Jungle’.</a:t>
            </a:r>
          </a:p>
          <a:p>
            <a:endParaRPr lang="en-GB" sz="1200" dirty="0">
              <a:latin typeface="Letter-join Print Plus 4" panose="02000805000000020003" pitchFamily="50" charset="0"/>
            </a:endParaRPr>
          </a:p>
          <a:p>
            <a:r>
              <a:rPr lang="en-GB" sz="1200" u="sng" dirty="0">
                <a:latin typeface="Letter-join Print Plus 4" panose="02000805000000020003" pitchFamily="50" charset="0"/>
              </a:rPr>
              <a:t>Fine Motor</a:t>
            </a:r>
          </a:p>
          <a:p>
            <a:r>
              <a:rPr lang="en-GB" sz="1200" dirty="0">
                <a:latin typeface="Letter-join Print Plus 4" panose="02000805000000020003" pitchFamily="50" charset="0"/>
              </a:rPr>
              <a:t>We will be working on our fine motor ensure we are using a tripod grip to make marks with pencils and pens.   We will strengthen this by cutting, threading, building and moulding.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537AC61-256A-4EB5-A214-1E5B93151C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2770" y="514017"/>
            <a:ext cx="2751802" cy="170801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EB2CB3C-FF9E-4DC6-9F29-5FB41A77C999}"/>
              </a:ext>
            </a:extLst>
          </p:cNvPr>
          <p:cNvSpPr txBox="1"/>
          <p:nvPr/>
        </p:nvSpPr>
        <p:spPr>
          <a:xfrm>
            <a:off x="1267350" y="3883710"/>
            <a:ext cx="3064373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Letter-join Print Plus 4" panose="02000805000000020003" pitchFamily="50" charset="0"/>
              </a:rPr>
              <a:t>J</a:t>
            </a:r>
            <a:r>
              <a:rPr lang="en-GB" sz="1400" b="1" dirty="0" err="1">
                <a:latin typeface="Letter-join Print Plus 4" panose="02000805000000020003" pitchFamily="50" charset="0"/>
              </a:rPr>
              <a:t>igsaw</a:t>
            </a:r>
            <a:r>
              <a:rPr lang="en-GB" sz="1400" b="1" dirty="0">
                <a:latin typeface="Letter-join Print Plus 4" panose="02000805000000020003" pitchFamily="50" charset="0"/>
              </a:rPr>
              <a:t>: Being in my World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6ACCA8C-6089-4E8F-B984-0FEA47CFEBFA}"/>
              </a:ext>
            </a:extLst>
          </p:cNvPr>
          <p:cNvSpPr txBox="1"/>
          <p:nvPr/>
        </p:nvSpPr>
        <p:spPr>
          <a:xfrm>
            <a:off x="4380451" y="4490040"/>
            <a:ext cx="3004121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Letter-join Print Plus 4" panose="02000805000000020003" pitchFamily="50" charset="0"/>
              </a:rPr>
              <a:t>How to help at home</a:t>
            </a:r>
          </a:p>
          <a:p>
            <a:endParaRPr lang="en-GB" sz="1400" dirty="0">
              <a:latin typeface="Letter-join Print Plus 4" panose="02000805000000020003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Letter-join Print Plus 4" panose="02000805000000020003" pitchFamily="50" charset="0"/>
              </a:rPr>
              <a:t>S</a:t>
            </a:r>
            <a:r>
              <a:rPr lang="en-GB" sz="1400" dirty="0">
                <a:latin typeface="Letter-join Print Plus 4" panose="02000805000000020003" pitchFamily="50" charset="0"/>
              </a:rPr>
              <a:t>end in photos of your immediate and extended family.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Letter-join Print Plus 4" panose="02000805000000020003" pitchFamily="50" charset="0"/>
              </a:rPr>
              <a:t>Take photos of your child outside of their house to compare the different houses we live in.</a:t>
            </a:r>
            <a:endParaRPr lang="en-GB" sz="1400" dirty="0">
              <a:latin typeface="Letter-join Print Plus 4" panose="02000805000000020003" pitchFamily="50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93D0D0-2335-4A80-A832-509BF728DEA4}"/>
              </a:ext>
            </a:extLst>
          </p:cNvPr>
          <p:cNvSpPr txBox="1"/>
          <p:nvPr/>
        </p:nvSpPr>
        <p:spPr>
          <a:xfrm>
            <a:off x="7740793" y="3928823"/>
            <a:ext cx="266449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Letter-join Print Plus 4" panose="02000805000000020003" pitchFamily="50" charset="0"/>
              </a:rPr>
              <a:t>Expressive arts and design</a:t>
            </a:r>
          </a:p>
          <a:p>
            <a:endParaRPr lang="en-GB" sz="1400" b="1" dirty="0">
              <a:latin typeface="Letter-join Print Plus 4" panose="02000805000000020003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Letter-join Print Plus 4" panose="02000805000000020003" pitchFamily="50" charset="0"/>
              </a:rPr>
              <a:t>W</a:t>
            </a:r>
            <a:r>
              <a:rPr lang="en-GB" sz="1400" dirty="0">
                <a:latin typeface="Letter-join Print Plus 4" panose="02000805000000020003" pitchFamily="50" charset="0"/>
              </a:rPr>
              <a:t>e will be painting our own self portraits detailing our facial features.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latin typeface="Letter-join Print Plus 4" panose="02000805000000020003" pitchFamily="50" charset="0"/>
              </a:rPr>
              <a:t>Recall and enjoy singing popular nursery rhymes.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latin typeface="Letter-join Print Plus 4" panose="02000805000000020003" pitchFamily="50" charset="0"/>
              </a:rPr>
              <a:t>Construct simple structures using a range of materials. </a:t>
            </a:r>
          </a:p>
        </p:txBody>
      </p:sp>
      <p:pic>
        <p:nvPicPr>
          <p:cNvPr id="1026" name="Picture 2" descr="Picture">
            <a:extLst>
              <a:ext uri="{FF2B5EF4-FFF2-40B4-BE49-F238E27FC236}">
                <a16:creationId xmlns:a16="http://schemas.microsoft.com/office/drawing/2014/main" id="{A5CA2152-C67B-46B3-9537-9E92C5FE31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294" y="2629448"/>
            <a:ext cx="2676831" cy="1778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6DBE009-90C2-41BF-B322-59B850C204A1}"/>
              </a:ext>
            </a:extLst>
          </p:cNvPr>
          <p:cNvSpPr txBox="1"/>
          <p:nvPr/>
        </p:nvSpPr>
        <p:spPr>
          <a:xfrm>
            <a:off x="4420736" y="2143125"/>
            <a:ext cx="2799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Letter-join Print Plus 4" panose="02000805000000020003" pitchFamily="50" charset="0"/>
              </a:rPr>
              <a:t>All about me</a:t>
            </a:r>
            <a:endParaRPr lang="en-GB" sz="2800" b="1" dirty="0">
              <a:latin typeface="Letter-join Print Plus 4" panose="02000805000000020003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387FC3-C931-4C7E-B470-90F33C050EE8}"/>
              </a:ext>
            </a:extLst>
          </p:cNvPr>
          <p:cNvSpPr txBox="1"/>
          <p:nvPr/>
        </p:nvSpPr>
        <p:spPr>
          <a:xfrm>
            <a:off x="1019007" y="4191487"/>
            <a:ext cx="2898675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>
                <a:latin typeface="Letter-join Print Plus 4" panose="02000805000000020003" pitchFamily="50" charset="0"/>
              </a:rPr>
              <a:t>We begin to talk about feelings and welcome distractions when upset.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>
                <a:latin typeface="Letter-join Print Plus 4" panose="02000805000000020003" pitchFamily="50" charset="0"/>
              </a:rPr>
              <a:t>Children will increasingly follow rules and identify their likes and dislikes.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>
                <a:latin typeface="Letter-join Print Plus 4" panose="02000805000000020003" pitchFamily="50" charset="0"/>
              </a:rPr>
              <a:t>We will begin to independently organise belongings in the morning.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>
                <a:latin typeface="Letter-join Print Plus 4" panose="02000805000000020003" pitchFamily="50" charset="0"/>
              </a:rPr>
              <a:t>Children will manage their personal hygiene.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dirty="0">
                <a:latin typeface="Letter-join Print Plus 4" panose="02000805000000020003" pitchFamily="50" charset="0"/>
              </a:rPr>
              <a:t>We will learn to build constructive and respectful relationships.</a:t>
            </a:r>
          </a:p>
          <a:p>
            <a:endParaRPr lang="en-GB" dirty="0"/>
          </a:p>
        </p:txBody>
      </p:sp>
      <p:pic>
        <p:nvPicPr>
          <p:cNvPr id="1028" name="Picture 4" descr="Jigsaw">
            <a:extLst>
              <a:ext uri="{FF2B5EF4-FFF2-40B4-BE49-F238E27FC236}">
                <a16:creationId xmlns:a16="http://schemas.microsoft.com/office/drawing/2014/main" id="{3A655018-6CDD-40B6-9AC2-07A994B40D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9046" y="3325002"/>
            <a:ext cx="1441484" cy="498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aintbrush PNG, Paintbrush Transparent Background - FreeIconsPNG">
            <a:extLst>
              <a:ext uri="{FF2B5EF4-FFF2-40B4-BE49-F238E27FC236}">
                <a16:creationId xmlns:a16="http://schemas.microsoft.com/office/drawing/2014/main" id="{326A388C-54EB-4BC1-A9DF-088E7E4CB3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163" y="4331052"/>
            <a:ext cx="762796" cy="1060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35267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50C2B-A094-4A82-B6F8-E87AC29FD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712F60-EA83-4C41-AC55-AE44CBE927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D59F15-90F3-40E8-B571-BF7530AC87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465" y="75501"/>
            <a:ext cx="12192000" cy="67824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33F1E89-6E67-4871-87B5-5D8AB2C3C4BA}"/>
              </a:ext>
            </a:extLst>
          </p:cNvPr>
          <p:cNvSpPr txBox="1"/>
          <p:nvPr/>
        </p:nvSpPr>
        <p:spPr>
          <a:xfrm>
            <a:off x="1635078" y="3861241"/>
            <a:ext cx="79947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>
                <a:latin typeface="Letter-join Print Plus 4" panose="02000805000000020003" pitchFamily="50" charset="0"/>
              </a:rPr>
              <a:t>What can you do to help your child’s learning and development at home.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16132EC-0AD8-4F63-B9FC-8EA9F180C0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9920" y="711577"/>
            <a:ext cx="2317317" cy="12157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58357EC-8FE1-49DF-9574-0C0AEC73CC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5870" y="4588713"/>
            <a:ext cx="2018962" cy="158825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39CC252-4DA6-4C1E-8D38-139C45DCC38B}"/>
              </a:ext>
            </a:extLst>
          </p:cNvPr>
          <p:cNvSpPr txBox="1"/>
          <p:nvPr/>
        </p:nvSpPr>
        <p:spPr>
          <a:xfrm>
            <a:off x="9666722" y="5435452"/>
            <a:ext cx="12734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1400" dirty="0">
              <a:latin typeface="Letter-join Print Plus 4" panose="02000805000000020003" pitchFamily="50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B19E5EF-EE27-42E2-8494-D0B2971049F3}"/>
              </a:ext>
            </a:extLst>
          </p:cNvPr>
          <p:cNvSpPr txBox="1"/>
          <p:nvPr/>
        </p:nvSpPr>
        <p:spPr>
          <a:xfrm>
            <a:off x="9387982" y="1080514"/>
            <a:ext cx="1712053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Letter-join Print Plus 4" panose="02000805000000020003" pitchFamily="50" charset="0"/>
              </a:rPr>
              <a:t>We are practicing :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1400" dirty="0">
                <a:latin typeface="Letter-join Print Plus 4" panose="02000805000000020003" pitchFamily="50" charset="0"/>
              </a:rPr>
              <a:t>M</a:t>
            </a:r>
            <a:r>
              <a:rPr lang="en-GB" sz="1400" dirty="0">
                <a:latin typeface="Letter-join Print Plus 4" panose="02000805000000020003" pitchFamily="50" charset="0"/>
              </a:rPr>
              <a:t>atching and sorting objects into different groups based on different properties.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1400" dirty="0">
                <a:latin typeface="Letter-join Print Plus 4" panose="02000805000000020003" pitchFamily="50" charset="0"/>
              </a:rPr>
              <a:t>Comparing mass and size.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1400" dirty="0">
                <a:latin typeface="Letter-join Print Plus 4" panose="02000805000000020003" pitchFamily="50" charset="0"/>
              </a:rPr>
              <a:t> Creating simple patterns</a:t>
            </a:r>
            <a:endParaRPr lang="en-GB" sz="1400" dirty="0">
              <a:latin typeface="Letter-join Print Plus 4" panose="02000805000000020003" pitchFamily="50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23FDA5B-83AF-465C-8AD7-1D284D0319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55170" y="533776"/>
            <a:ext cx="1020707" cy="46067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4F60CA8-647F-491F-95B6-4BF8BB1E3420}"/>
              </a:ext>
            </a:extLst>
          </p:cNvPr>
          <p:cNvSpPr txBox="1"/>
          <p:nvPr/>
        </p:nvSpPr>
        <p:spPr>
          <a:xfrm>
            <a:off x="971880" y="980946"/>
            <a:ext cx="216436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Letter-join Print Plus 4" panose="02000805000000020003" pitchFamily="50" charset="0"/>
              </a:rPr>
              <a:t>We are practicing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Letter-join Print Plus 4" panose="02000805000000020003" pitchFamily="50" charset="0"/>
              </a:rPr>
              <a:t>O</a:t>
            </a:r>
            <a:r>
              <a:rPr lang="en-GB" sz="1400" dirty="0">
                <a:latin typeface="Letter-join Print Plus 4" panose="02000805000000020003" pitchFamily="50" charset="0"/>
              </a:rPr>
              <a:t>rally segmenting simple words.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Letter-join Print Plus 4" panose="02000805000000020003" pitchFamily="50" charset="0"/>
              </a:rPr>
              <a:t>Recognize Phase 2 letters and sounds.</a:t>
            </a:r>
            <a:endParaRPr lang="en-GB" sz="1400" dirty="0">
              <a:latin typeface="Letter-join Print Plus 4" panose="02000805000000020003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latin typeface="Letter-join Print Plus 4" panose="02000805000000020003" pitchFamily="50" charset="0"/>
              </a:rPr>
              <a:t>Daily handwriting practice of names and words. 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B611F71-FA8F-4F7E-AADA-88268E63D5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1017" y="509551"/>
            <a:ext cx="1627366" cy="51390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3478E26-24AE-43D4-9313-C49D7E057BA5}"/>
              </a:ext>
            </a:extLst>
          </p:cNvPr>
          <p:cNvSpPr txBox="1"/>
          <p:nvPr/>
        </p:nvSpPr>
        <p:spPr>
          <a:xfrm>
            <a:off x="4159610" y="2316117"/>
            <a:ext cx="2164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Letter-join Print Plus 4" panose="02000805000000020003" pitchFamily="50" charset="0"/>
              </a:rPr>
              <a:t>Books we will be reading this half term.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40BD93D2-F21B-4E6C-91F3-F7B362B4F1B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7994" y="2749253"/>
            <a:ext cx="1695450" cy="78105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1D4B315A-6BE0-4B27-AFBD-FA95FF442F6A}"/>
              </a:ext>
            </a:extLst>
          </p:cNvPr>
          <p:cNvSpPr txBox="1"/>
          <p:nvPr/>
        </p:nvSpPr>
        <p:spPr>
          <a:xfrm>
            <a:off x="5794158" y="1139585"/>
            <a:ext cx="13845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Letter-join Print Plus 4" panose="02000805000000020003" pitchFamily="50" charset="0"/>
              </a:rPr>
              <a:t>Link to Autumn 1 sounds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5DC7FD35-053F-4168-B403-A159AF9A78D1}"/>
              </a:ext>
            </a:extLst>
          </p:cNvPr>
          <p:cNvCxnSpPr/>
          <p:nvPr/>
        </p:nvCxnSpPr>
        <p:spPr>
          <a:xfrm>
            <a:off x="6283354" y="1690688"/>
            <a:ext cx="82212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D9A54713-B61B-47FD-AE38-136EB09F419B}"/>
              </a:ext>
            </a:extLst>
          </p:cNvPr>
          <p:cNvSpPr txBox="1"/>
          <p:nvPr/>
        </p:nvSpPr>
        <p:spPr>
          <a:xfrm>
            <a:off x="4905760" y="4383425"/>
            <a:ext cx="2018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  </a:t>
            </a:r>
            <a:endParaRPr lang="en-GB" dirty="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55898EA2-45BF-461A-A66E-15CD0E0431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5088" y="4350854"/>
            <a:ext cx="837453" cy="377965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DD2776CC-CEBF-412A-9799-C1097BA91F96}"/>
              </a:ext>
            </a:extLst>
          </p:cNvPr>
          <p:cNvSpPr txBox="1"/>
          <p:nvPr/>
        </p:nvSpPr>
        <p:spPr>
          <a:xfrm>
            <a:off x="3495675" y="4725768"/>
            <a:ext cx="49748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Letter-join Print Plus 4" panose="02000805000000020003" pitchFamily="50" charset="0"/>
              </a:rPr>
              <a:t>Practice counting and recognizing numbers to 20.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Letter-join Print Plus 4" panose="02000805000000020003" pitchFamily="50" charset="0"/>
              </a:rPr>
              <a:t>Practice ordering numbers to 10.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Letter-join Print Plus 4" panose="02000805000000020003" pitchFamily="50" charset="0"/>
              </a:rPr>
              <a:t>Practice patterns, making different patterns from shapes, </a:t>
            </a:r>
            <a:r>
              <a:rPr lang="en-US" sz="1200" dirty="0" err="1">
                <a:latin typeface="Letter-join Print Plus 4" panose="02000805000000020003" pitchFamily="50" charset="0"/>
              </a:rPr>
              <a:t>colours</a:t>
            </a:r>
            <a:r>
              <a:rPr lang="en-US" sz="1200" dirty="0">
                <a:latin typeface="Letter-join Print Plus 4" panose="02000805000000020003" pitchFamily="50" charset="0"/>
              </a:rPr>
              <a:t> and objects.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5C96B9CA-3BD6-4429-9C3D-6B538CAE03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2475" y="5308567"/>
            <a:ext cx="1256965" cy="396936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B1C9467C-361F-440B-91BF-3E40F860A748}"/>
              </a:ext>
            </a:extLst>
          </p:cNvPr>
          <p:cNvSpPr txBox="1"/>
          <p:nvPr/>
        </p:nvSpPr>
        <p:spPr>
          <a:xfrm>
            <a:off x="3495675" y="5629205"/>
            <a:ext cx="37562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Letter-join Print Plus 4" panose="02000805000000020003" pitchFamily="50" charset="0"/>
              </a:rPr>
              <a:t>Play oral blending games with your child.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Letter-join Print Plus 4" panose="02000805000000020003" pitchFamily="50" charset="0"/>
              </a:rPr>
              <a:t>Engage with the weekly phonics sheets.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Letter-join Print Plus 4" panose="02000805000000020003" pitchFamily="50" charset="0"/>
              </a:rPr>
              <a:t>Practice name writing with your child.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>
              <a:latin typeface="Letter-join Print Plus 4" panose="02000805000000020003" pitchFamily="50" charset="0"/>
            </a:endParaRPr>
          </a:p>
        </p:txBody>
      </p:sp>
      <p:pic>
        <p:nvPicPr>
          <p:cNvPr id="2050" name="Picture 2" descr="https://mylittlelearner.co.uk/cdn/shop/articles/thumbnail-490923-367255_1200x1200.jpg?v=1682383127">
            <a:extLst>
              <a:ext uri="{FF2B5EF4-FFF2-40B4-BE49-F238E27FC236}">
                <a16:creationId xmlns:a16="http://schemas.microsoft.com/office/drawing/2014/main" id="{47C467F4-6B78-48DD-A640-7DBC851FBD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221" y="4710533"/>
            <a:ext cx="2311070" cy="1542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m.media-amazon.com/images/I/81lWKD06eNL._AC_UF894,1000_QL80_.jpg">
            <a:extLst>
              <a:ext uri="{FF2B5EF4-FFF2-40B4-BE49-F238E27FC236}">
                <a16:creationId xmlns:a16="http://schemas.microsoft.com/office/drawing/2014/main" id="{5869D95C-7F4C-4CA3-BF05-7DC67A9C97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6291" y="2843963"/>
            <a:ext cx="922578" cy="1043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m.media-amazon.com/images/I/61Kc8QzoeFL._AC_UF894,1000_QL80_.jpg">
            <a:extLst>
              <a:ext uri="{FF2B5EF4-FFF2-40B4-BE49-F238E27FC236}">
                <a16:creationId xmlns:a16="http://schemas.microsoft.com/office/drawing/2014/main" id="{EEADEB0C-E9C7-46E4-98A4-A57154C7FE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3634" y="2858303"/>
            <a:ext cx="1028077" cy="1029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https://m.media-amazon.com/images/I/91jl3Em8L8L._AC_UF894,1000_QL80_.jpg">
            <a:extLst>
              <a:ext uri="{FF2B5EF4-FFF2-40B4-BE49-F238E27FC236}">
                <a16:creationId xmlns:a16="http://schemas.microsoft.com/office/drawing/2014/main" id="{BA2DF95D-5406-4A26-BA7C-D277228633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3321" y="2858303"/>
            <a:ext cx="774701" cy="1006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EEDB289-788F-4F48-9C96-DA6B6C91F5C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984309" y="2832034"/>
            <a:ext cx="1123889" cy="108180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C9C161A-AE60-4082-A435-4E7BDCF00B2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275212" y="858783"/>
            <a:ext cx="1952625" cy="158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3972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483</TotalTime>
  <Words>380</Words>
  <Application>Microsoft Office PowerPoint</Application>
  <PresentationFormat>Widescreen</PresentationFormat>
  <Paragraphs>46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Letter-join Print Plus 4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Gemma Rivers</dc:creator>
  <cp:lastModifiedBy>Gemma Rivers</cp:lastModifiedBy>
  <cp:revision>27</cp:revision>
  <dcterms:created xsi:type="dcterms:W3CDTF">2023-10-11T15:22:43Z</dcterms:created>
  <dcterms:modified xsi:type="dcterms:W3CDTF">2026-09-29T15:38:19Z</dcterms:modified>
</cp:coreProperties>
</file>