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2"/>
    <p:sldId id="257" r:id="rId3"/>
  </p:sldIdLst>
  <p:sldSz cx="9144000" cy="5149850"/>
  <p:notesSz cx="9144000" cy="51498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4" d="100"/>
          <a:sy n="84" d="100"/>
        </p:scale>
        <p:origin x="780" y="6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876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258763"/>
          </a:xfrm>
          <a:prstGeom prst="rect">
            <a:avLst/>
          </a:prstGeom>
        </p:spPr>
        <p:txBody>
          <a:bodyPr vert="horz" lIns="91440" tIns="45720" rIns="91440" bIns="45720" rtlCol="0"/>
          <a:lstStyle>
            <a:lvl1pPr algn="r">
              <a:defRPr sz="1200"/>
            </a:lvl1pPr>
          </a:lstStyle>
          <a:p>
            <a:fld id="{81D8FF4B-8496-4CBD-B190-45AED75E5188}" type="datetimeFigureOut">
              <a:rPr lang="en-GB" smtClean="0"/>
              <a:t>06/10/2026</a:t>
            </a:fld>
            <a:endParaRPr lang="en-GB"/>
          </a:p>
        </p:txBody>
      </p:sp>
      <p:sp>
        <p:nvSpPr>
          <p:cNvPr id="4" name="Slide Image Placeholder 3"/>
          <p:cNvSpPr>
            <a:spLocks noGrp="1" noRot="1" noChangeAspect="1"/>
          </p:cNvSpPr>
          <p:nvPr>
            <p:ph type="sldImg" idx="2"/>
          </p:nvPr>
        </p:nvSpPr>
        <p:spPr>
          <a:xfrm>
            <a:off x="3030538" y="644525"/>
            <a:ext cx="3082925" cy="17367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2478088"/>
            <a:ext cx="7315200" cy="20288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4891088"/>
            <a:ext cx="3962400" cy="25876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4891088"/>
            <a:ext cx="3962400" cy="258762"/>
          </a:xfrm>
          <a:prstGeom prst="rect">
            <a:avLst/>
          </a:prstGeom>
        </p:spPr>
        <p:txBody>
          <a:bodyPr vert="horz" lIns="91440" tIns="45720" rIns="91440" bIns="45720" rtlCol="0" anchor="b"/>
          <a:lstStyle>
            <a:lvl1pPr algn="r">
              <a:defRPr sz="1200"/>
            </a:lvl1pPr>
          </a:lstStyle>
          <a:p>
            <a:fld id="{033AD8C4-B4A4-4BF7-B20F-F82E7426D039}" type="slidenum">
              <a:rPr lang="en-GB" smtClean="0"/>
              <a:t>‹#›</a:t>
            </a:fld>
            <a:endParaRPr lang="en-GB"/>
          </a:p>
        </p:txBody>
      </p:sp>
    </p:spTree>
    <p:extLst>
      <p:ext uri="{BB962C8B-B14F-4D97-AF65-F5344CB8AC3E}">
        <p14:creationId xmlns:p14="http://schemas.microsoft.com/office/powerpoint/2010/main" val="2136683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33AD8C4-B4A4-4BF7-B20F-F82E7426D039}" type="slidenum">
              <a:rPr lang="en-GB" smtClean="0"/>
              <a:t>2</a:t>
            </a:fld>
            <a:endParaRPr lang="en-GB"/>
          </a:p>
        </p:txBody>
      </p:sp>
    </p:spTree>
    <p:extLst>
      <p:ext uri="{BB962C8B-B14F-4D97-AF65-F5344CB8AC3E}">
        <p14:creationId xmlns:p14="http://schemas.microsoft.com/office/powerpoint/2010/main" val="42681324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1596453"/>
            <a:ext cx="7772400" cy="1081468"/>
          </a:xfrm>
          <a:prstGeom prst="rect">
            <a:avLst/>
          </a:prstGeom>
        </p:spPr>
        <p:txBody>
          <a:bodyPr wrap="square" lIns="0" tIns="0" rIns="0" bIns="0">
            <a:spAutoFit/>
          </a:bodyPr>
          <a:lstStyle>
            <a:lvl1pPr>
              <a:defRPr sz="1600" b="0" i="0">
                <a:solidFill>
                  <a:srgbClr val="00AFEF"/>
                </a:solidFill>
                <a:latin typeface="Arial MT"/>
                <a:cs typeface="Arial MT"/>
              </a:defRPr>
            </a:lvl1pPr>
          </a:lstStyle>
          <a:p>
            <a:endParaRPr/>
          </a:p>
        </p:txBody>
      </p:sp>
      <p:sp>
        <p:nvSpPr>
          <p:cNvPr id="3" name="Holder 3"/>
          <p:cNvSpPr>
            <a:spLocks noGrp="1"/>
          </p:cNvSpPr>
          <p:nvPr>
            <p:ph type="subTitle" idx="4"/>
          </p:nvPr>
        </p:nvSpPr>
        <p:spPr>
          <a:xfrm>
            <a:off x="1371600" y="2883916"/>
            <a:ext cx="6400800" cy="1287462"/>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489260" y="4009666"/>
            <a:ext cx="1973218" cy="1135356"/>
          </a:xfrm>
          <a:prstGeom prst="rect">
            <a:avLst/>
          </a:prstGeom>
        </p:spPr>
      </p:pic>
      <p:pic>
        <p:nvPicPr>
          <p:cNvPr id="17" name="bg object 17"/>
          <p:cNvPicPr/>
          <p:nvPr/>
        </p:nvPicPr>
        <p:blipFill>
          <a:blip r:embed="rId3" cstate="print"/>
          <a:stretch>
            <a:fillRect/>
          </a:stretch>
        </p:blipFill>
        <p:spPr>
          <a:xfrm>
            <a:off x="1224686" y="154889"/>
            <a:ext cx="1202474" cy="521512"/>
          </a:xfrm>
          <a:prstGeom prst="rect">
            <a:avLst/>
          </a:prstGeom>
        </p:spPr>
      </p:pic>
      <p:sp>
        <p:nvSpPr>
          <p:cNvPr id="2" name="Holder 2"/>
          <p:cNvSpPr>
            <a:spLocks noGrp="1"/>
          </p:cNvSpPr>
          <p:nvPr>
            <p:ph type="title"/>
          </p:nvPr>
        </p:nvSpPr>
        <p:spPr/>
        <p:txBody>
          <a:bodyPr lIns="0" tIns="0" rIns="0" bIns="0"/>
          <a:lstStyle>
            <a:lvl1pPr>
              <a:defRPr sz="1600" b="0" i="0">
                <a:solidFill>
                  <a:srgbClr val="00AFEF"/>
                </a:solidFill>
                <a:latin typeface="Arial MT"/>
                <a:cs typeface="Arial MT"/>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rgbClr val="00AFEF"/>
                </a:solidFill>
                <a:latin typeface="Arial MT"/>
                <a:cs typeface="Arial MT"/>
              </a:defRPr>
            </a:lvl1pPr>
          </a:lstStyle>
          <a:p>
            <a:endParaRPr/>
          </a:p>
        </p:txBody>
      </p:sp>
      <p:sp>
        <p:nvSpPr>
          <p:cNvPr id="3" name="Holder 3"/>
          <p:cNvSpPr>
            <a:spLocks noGrp="1"/>
          </p:cNvSpPr>
          <p:nvPr>
            <p:ph sz="half" idx="2"/>
          </p:nvPr>
        </p:nvSpPr>
        <p:spPr>
          <a:xfrm>
            <a:off x="457200" y="1184465"/>
            <a:ext cx="3977640" cy="3398901"/>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60" y="1184465"/>
            <a:ext cx="3977640" cy="3398901"/>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600" b="0" i="0">
                <a:solidFill>
                  <a:srgbClr val="00AFEF"/>
                </a:solidFill>
                <a:latin typeface="Arial MT"/>
                <a:cs typeface="Arial M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372770" y="105105"/>
            <a:ext cx="1066279" cy="521512"/>
          </a:xfrm>
          <a:prstGeom prst="rect">
            <a:avLst/>
          </a:prstGeom>
        </p:spPr>
      </p:pic>
      <p:pic>
        <p:nvPicPr>
          <p:cNvPr id="17" name="bg object 17"/>
          <p:cNvPicPr/>
          <p:nvPr/>
        </p:nvPicPr>
        <p:blipFill>
          <a:blip r:embed="rId3" cstate="print"/>
          <a:stretch>
            <a:fillRect/>
          </a:stretch>
        </p:blipFill>
        <p:spPr>
          <a:xfrm>
            <a:off x="1389887" y="94487"/>
            <a:ext cx="1155191" cy="591312"/>
          </a:xfrm>
          <a:prstGeom prst="rect">
            <a:avLst/>
          </a:prstGeom>
        </p:spPr>
      </p:pic>
      <p:pic>
        <p:nvPicPr>
          <p:cNvPr id="18" name="bg object 18"/>
          <p:cNvPicPr/>
          <p:nvPr/>
        </p:nvPicPr>
        <p:blipFill>
          <a:blip r:embed="rId4" cstate="print"/>
          <a:stretch>
            <a:fillRect/>
          </a:stretch>
        </p:blipFill>
        <p:spPr>
          <a:xfrm>
            <a:off x="4950205" y="1521917"/>
            <a:ext cx="1075702" cy="567232"/>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802885" y="636854"/>
            <a:ext cx="2809875" cy="1247139"/>
          </a:xfrm>
          <a:prstGeom prst="rect">
            <a:avLst/>
          </a:prstGeom>
        </p:spPr>
        <p:txBody>
          <a:bodyPr wrap="square" lIns="0" tIns="0" rIns="0" bIns="0">
            <a:spAutoFit/>
          </a:bodyPr>
          <a:lstStyle>
            <a:lvl1pPr>
              <a:defRPr sz="1600" b="0" i="0">
                <a:solidFill>
                  <a:srgbClr val="00AFEF"/>
                </a:solidFill>
                <a:latin typeface="Arial MT"/>
                <a:cs typeface="Arial MT"/>
              </a:defRPr>
            </a:lvl1pPr>
          </a:lstStyle>
          <a:p>
            <a:endParaRPr/>
          </a:p>
        </p:txBody>
      </p:sp>
      <p:sp>
        <p:nvSpPr>
          <p:cNvPr id="3" name="Holder 3"/>
          <p:cNvSpPr>
            <a:spLocks noGrp="1"/>
          </p:cNvSpPr>
          <p:nvPr>
            <p:ph type="body" idx="1"/>
          </p:nvPr>
        </p:nvSpPr>
        <p:spPr>
          <a:xfrm>
            <a:off x="124968" y="2221991"/>
            <a:ext cx="4331335" cy="287147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9360"/>
            <a:ext cx="2926080" cy="257492"/>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9360"/>
            <a:ext cx="2103120" cy="257492"/>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10/6/2026</a:t>
            </a:fld>
            <a:endParaRPr lang="en-US"/>
          </a:p>
        </p:txBody>
      </p:sp>
      <p:sp>
        <p:nvSpPr>
          <p:cNvPr id="6" name="Holder 6"/>
          <p:cNvSpPr>
            <a:spLocks noGrp="1"/>
          </p:cNvSpPr>
          <p:nvPr>
            <p:ph type="sldNum" sz="quarter" idx="7"/>
          </p:nvPr>
        </p:nvSpPr>
        <p:spPr>
          <a:xfrm>
            <a:off x="6583680" y="4789360"/>
            <a:ext cx="2103120" cy="257492"/>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jpeg"/></Relationships>
</file>

<file path=ppt/slides/_rels/slide2.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image" Target="../media/image16.png"/><Relationship Id="rId7" Type="http://schemas.openxmlformats.org/officeDocument/2006/relationships/image" Target="../media/image20.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A2578A70-797E-4AF1-8194-F3CF9317EC27}"/>
              </a:ext>
            </a:extLst>
          </p:cNvPr>
          <p:cNvSpPr/>
          <p:nvPr/>
        </p:nvSpPr>
        <p:spPr>
          <a:xfrm>
            <a:off x="413622" y="4531107"/>
            <a:ext cx="1994297" cy="54652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a:t>
            </a:r>
          </a:p>
        </p:txBody>
      </p:sp>
      <p:sp>
        <p:nvSpPr>
          <p:cNvPr id="2" name="object 2"/>
          <p:cNvSpPr txBox="1"/>
          <p:nvPr/>
        </p:nvSpPr>
        <p:spPr>
          <a:xfrm>
            <a:off x="1021080" y="161543"/>
            <a:ext cx="3331845" cy="1738938"/>
          </a:xfrm>
          <a:prstGeom prst="rect">
            <a:avLst/>
          </a:prstGeom>
          <a:ln w="24383">
            <a:solidFill>
              <a:srgbClr val="2D5FB3"/>
            </a:solidFill>
          </a:ln>
        </p:spPr>
        <p:txBody>
          <a:bodyPr vert="horz" wrap="square" lIns="0" tIns="0" rIns="0" bIns="0" rtlCol="0">
            <a:spAutoFit/>
          </a:bodyPr>
          <a:lstStyle/>
          <a:p>
            <a:pPr>
              <a:lnSpc>
                <a:spcPct val="100000"/>
              </a:lnSpc>
            </a:pPr>
            <a:endParaRPr sz="1300" dirty="0">
              <a:latin typeface="Times New Roman"/>
              <a:cs typeface="Times New Roman"/>
            </a:endParaRPr>
          </a:p>
          <a:p>
            <a:pPr marL="1736725" marR="203835" algn="ctr">
              <a:lnSpc>
                <a:spcPts val="1490"/>
              </a:lnSpc>
            </a:pPr>
            <a:r>
              <a:rPr lang="en-GB" sz="1400" spc="-10" dirty="0">
                <a:solidFill>
                  <a:srgbClr val="00AF50"/>
                </a:solidFill>
                <a:latin typeface="Microsoft PhagsPa" panose="020B0502040204020203" pitchFamily="34" charset="0"/>
                <a:cs typeface="Arial MT"/>
              </a:rPr>
              <a:t>During this topic we will investigate materials and everyday objects using our observational skills!</a:t>
            </a:r>
            <a:endParaRPr sz="1400" dirty="0">
              <a:latin typeface="Microsoft PhagsPa" panose="020B0502040204020203" pitchFamily="34" charset="0"/>
              <a:cs typeface="Arial MT"/>
            </a:endParaRPr>
          </a:p>
        </p:txBody>
      </p:sp>
      <p:pic>
        <p:nvPicPr>
          <p:cNvPr id="3" name="object 3"/>
          <p:cNvPicPr/>
          <p:nvPr/>
        </p:nvPicPr>
        <p:blipFill>
          <a:blip r:embed="rId2" cstate="print"/>
          <a:stretch>
            <a:fillRect/>
          </a:stretch>
        </p:blipFill>
        <p:spPr>
          <a:xfrm>
            <a:off x="6096000" y="136525"/>
            <a:ext cx="1153363" cy="521512"/>
          </a:xfrm>
          <a:prstGeom prst="rect">
            <a:avLst/>
          </a:prstGeom>
        </p:spPr>
      </p:pic>
      <p:sp>
        <p:nvSpPr>
          <p:cNvPr id="4" name="object 4"/>
          <p:cNvSpPr txBox="1">
            <a:spLocks noGrp="1"/>
          </p:cNvSpPr>
          <p:nvPr>
            <p:ph type="title"/>
          </p:nvPr>
        </p:nvSpPr>
        <p:spPr>
          <a:xfrm>
            <a:off x="4683250" y="674643"/>
            <a:ext cx="4050285" cy="2137765"/>
          </a:xfrm>
          <a:prstGeom prst="rect">
            <a:avLst/>
          </a:prstGeom>
        </p:spPr>
        <p:txBody>
          <a:bodyPr vert="horz" wrap="square" lIns="0" tIns="13970" rIns="0" bIns="0" rtlCol="0">
            <a:spAutoFit/>
          </a:bodyPr>
          <a:lstStyle/>
          <a:p>
            <a:pPr marL="12065" marR="5080" indent="-2540" algn="ctr">
              <a:lnSpc>
                <a:spcPct val="100000"/>
              </a:lnSpc>
              <a:spcBef>
                <a:spcPts val="110"/>
              </a:spcBef>
            </a:pPr>
            <a:r>
              <a:rPr lang="en-GB" sz="1400" spc="-10" dirty="0">
                <a:latin typeface="Microsoft PhagsPa" panose="020B0502040204020203" pitchFamily="34" charset="0"/>
              </a:rPr>
              <a:t>Within our sentence work we will be focusing on capital letters, finger spaces and full stops as well as adding description (adjectives)</a:t>
            </a:r>
            <a:br>
              <a:rPr lang="en-GB" sz="1400" spc="-10" dirty="0">
                <a:latin typeface="Microsoft PhagsPa" panose="020B0502040204020203" pitchFamily="34" charset="0"/>
              </a:rPr>
            </a:br>
            <a:br>
              <a:rPr lang="en-GB" sz="1400" spc="-10" dirty="0">
                <a:latin typeface="Microsoft PhagsPa" panose="020B0502040204020203" pitchFamily="34" charset="0"/>
              </a:rPr>
            </a:br>
            <a:r>
              <a:rPr lang="en-GB" sz="2400" spc="-10" dirty="0">
                <a:solidFill>
                  <a:srgbClr val="FF0000"/>
                </a:solidFill>
                <a:latin typeface="Letter-join Air Plus 16" panose="02000805000000020003" pitchFamily="50" charset="0"/>
              </a:rPr>
              <a:t>Reading</a:t>
            </a:r>
            <a:br>
              <a:rPr lang="en-GB" spc="-10" dirty="0"/>
            </a:br>
            <a:br>
              <a:rPr lang="en-GB" spc="-10" dirty="0"/>
            </a:br>
            <a:r>
              <a:rPr lang="en-GB" sz="1400" spc="-10" dirty="0">
                <a:latin typeface="Microsoft PhagsPa" panose="020B0502040204020203" pitchFamily="34" charset="0"/>
              </a:rPr>
              <a:t>We will enjoy lots of different experiences this half term through daily reading, drop and read, guided reading and library sessions</a:t>
            </a:r>
            <a:endParaRPr sz="1400" spc="-10" dirty="0">
              <a:latin typeface="Microsoft PhagsPa" panose="020B0502040204020203" pitchFamily="34" charset="0"/>
            </a:endParaRPr>
          </a:p>
        </p:txBody>
      </p:sp>
      <p:pic>
        <p:nvPicPr>
          <p:cNvPr id="13" name="object 13"/>
          <p:cNvPicPr/>
          <p:nvPr/>
        </p:nvPicPr>
        <p:blipFill>
          <a:blip r:embed="rId3" cstate="print"/>
          <a:stretch>
            <a:fillRect/>
          </a:stretch>
        </p:blipFill>
        <p:spPr>
          <a:xfrm>
            <a:off x="1592325" y="2161997"/>
            <a:ext cx="1027785" cy="521512"/>
          </a:xfrm>
          <a:prstGeom prst="rect">
            <a:avLst/>
          </a:prstGeom>
        </p:spPr>
      </p:pic>
      <p:sp>
        <p:nvSpPr>
          <p:cNvPr id="14" name="object 14"/>
          <p:cNvSpPr txBox="1"/>
          <p:nvPr/>
        </p:nvSpPr>
        <p:spPr>
          <a:xfrm>
            <a:off x="220816" y="2042814"/>
            <a:ext cx="4331335" cy="2852063"/>
          </a:xfrm>
          <a:prstGeom prst="rect">
            <a:avLst/>
          </a:prstGeom>
          <a:ln w="24383">
            <a:solidFill>
              <a:srgbClr val="2D5FB3"/>
            </a:solidFill>
          </a:ln>
        </p:spPr>
        <p:txBody>
          <a:bodyPr vert="horz" wrap="square" lIns="0" tIns="0" rIns="0" bIns="0" rtlCol="0">
            <a:spAutoFit/>
          </a:bodyPr>
          <a:lstStyle/>
          <a:p>
            <a:pPr>
              <a:lnSpc>
                <a:spcPct val="100000"/>
              </a:lnSpc>
            </a:pPr>
            <a:endParaRPr sz="1400" dirty="0">
              <a:latin typeface="Times New Roman"/>
              <a:cs typeface="Times New Roman"/>
            </a:endParaRPr>
          </a:p>
          <a:p>
            <a:pPr marL="302260" marR="1704975" indent="-149860">
              <a:lnSpc>
                <a:spcPct val="100000"/>
              </a:lnSpc>
            </a:pPr>
            <a:endParaRPr lang="en-GB" sz="1400" dirty="0">
              <a:solidFill>
                <a:schemeClr val="accent5">
                  <a:lumMod val="75000"/>
                </a:schemeClr>
              </a:solidFill>
              <a:latin typeface="Arial" panose="020B0604020202020204" pitchFamily="34" charset="0"/>
              <a:cs typeface="Arial" panose="020B0604020202020204" pitchFamily="34" charset="0"/>
            </a:endParaRPr>
          </a:p>
          <a:p>
            <a:pPr marL="302260" marR="1704975" indent="-149860">
              <a:lnSpc>
                <a:spcPct val="100000"/>
              </a:lnSpc>
            </a:pPr>
            <a:endParaRPr lang="en-GB" sz="1400" dirty="0">
              <a:solidFill>
                <a:schemeClr val="accent5">
                  <a:lumMod val="75000"/>
                </a:schemeClr>
              </a:solidFill>
              <a:latin typeface="Arial" panose="020B0604020202020204" pitchFamily="34" charset="0"/>
              <a:cs typeface="Arial" panose="020B0604020202020204" pitchFamily="34" charset="0"/>
            </a:endParaRPr>
          </a:p>
          <a:p>
            <a:pPr marL="302260" marR="1704975" indent="-149860">
              <a:lnSpc>
                <a:spcPct val="100000"/>
              </a:lnSpc>
            </a:pPr>
            <a:r>
              <a:rPr lang="en-GB" sz="1400" dirty="0">
                <a:solidFill>
                  <a:schemeClr val="accent5">
                    <a:lumMod val="75000"/>
                  </a:schemeClr>
                </a:solidFill>
                <a:latin typeface="Arial" panose="020B0604020202020204" pitchFamily="34" charset="0"/>
                <a:cs typeface="Arial" panose="020B0604020202020204" pitchFamily="34" charset="0"/>
              </a:rPr>
              <a:t>   </a:t>
            </a:r>
            <a:r>
              <a:rPr lang="en-GB" sz="1400" dirty="0">
                <a:solidFill>
                  <a:schemeClr val="accent5">
                    <a:lumMod val="75000"/>
                  </a:schemeClr>
                </a:solidFill>
                <a:latin typeface="Microsoft PhagsPa" panose="020B0502040204020203" pitchFamily="34" charset="0"/>
                <a:cs typeface="Arial" panose="020B0604020202020204" pitchFamily="34" charset="0"/>
              </a:rPr>
              <a:t>Our focus will be number, place value</a:t>
            </a:r>
            <a:r>
              <a:rPr lang="en-GB" sz="1400" spc="-25" dirty="0">
                <a:solidFill>
                  <a:schemeClr val="accent5">
                    <a:lumMod val="75000"/>
                  </a:schemeClr>
                </a:solidFill>
                <a:latin typeface="Microsoft PhagsPa" panose="020B0502040204020203" pitchFamily="34" charset="0"/>
                <a:cs typeface="Arial" panose="020B0604020202020204" pitchFamily="34" charset="0"/>
              </a:rPr>
              <a:t> and shape. We will also learn our number pairs to 10 </a:t>
            </a:r>
            <a:r>
              <a:rPr lang="en-GB" sz="1400" spc="-25" dirty="0" err="1">
                <a:solidFill>
                  <a:schemeClr val="accent5">
                    <a:lumMod val="75000"/>
                  </a:schemeClr>
                </a:solidFill>
                <a:latin typeface="Microsoft PhagsPa" panose="020B0502040204020203" pitchFamily="34" charset="0"/>
                <a:cs typeface="Arial" panose="020B0604020202020204" pitchFamily="34" charset="0"/>
              </a:rPr>
              <a:t>eg.</a:t>
            </a:r>
            <a:r>
              <a:rPr lang="en-GB" sz="1400" spc="-25" dirty="0">
                <a:solidFill>
                  <a:schemeClr val="accent5">
                    <a:lumMod val="75000"/>
                  </a:schemeClr>
                </a:solidFill>
                <a:latin typeface="Microsoft PhagsPa" panose="020B0502040204020203" pitchFamily="34" charset="0"/>
                <a:cs typeface="Arial" panose="020B0604020202020204" pitchFamily="34" charset="0"/>
              </a:rPr>
              <a:t> 2+8=10, 6+4=10</a:t>
            </a:r>
            <a:endParaRPr sz="1400" dirty="0">
              <a:solidFill>
                <a:schemeClr val="accent5">
                  <a:lumMod val="75000"/>
                </a:schemeClr>
              </a:solidFill>
              <a:latin typeface="Microsoft PhagsPa" panose="020B0502040204020203" pitchFamily="34" charset="0"/>
              <a:cs typeface="Arial" panose="020B0604020202020204" pitchFamily="34" charset="0"/>
            </a:endParaRPr>
          </a:p>
          <a:p>
            <a:pPr>
              <a:lnSpc>
                <a:spcPct val="100000"/>
              </a:lnSpc>
            </a:pPr>
            <a:endParaRPr sz="1400" dirty="0">
              <a:latin typeface="Arial MT"/>
              <a:cs typeface="Arial MT"/>
            </a:endParaRPr>
          </a:p>
          <a:p>
            <a:pPr>
              <a:lnSpc>
                <a:spcPct val="100000"/>
              </a:lnSpc>
            </a:pPr>
            <a:endParaRPr lang="en-GB" sz="1400" dirty="0">
              <a:latin typeface="Arial MT"/>
              <a:cs typeface="Arial MT"/>
            </a:endParaRPr>
          </a:p>
          <a:p>
            <a:pPr>
              <a:lnSpc>
                <a:spcPct val="100000"/>
              </a:lnSpc>
            </a:pPr>
            <a:endParaRPr lang="en-GB" sz="1400" dirty="0">
              <a:latin typeface="Arial MT"/>
              <a:cs typeface="Arial MT"/>
            </a:endParaRPr>
          </a:p>
          <a:p>
            <a:pPr>
              <a:lnSpc>
                <a:spcPct val="100000"/>
              </a:lnSpc>
            </a:pPr>
            <a:endParaRPr sz="1400" dirty="0">
              <a:latin typeface="Arial MT"/>
              <a:cs typeface="Arial MT"/>
            </a:endParaRPr>
          </a:p>
          <a:p>
            <a:pPr>
              <a:lnSpc>
                <a:spcPct val="100000"/>
              </a:lnSpc>
              <a:spcBef>
                <a:spcPts val="370"/>
              </a:spcBef>
            </a:pPr>
            <a:endParaRPr sz="1400" dirty="0">
              <a:latin typeface="Arial MT"/>
              <a:cs typeface="Arial MT"/>
            </a:endParaRPr>
          </a:p>
        </p:txBody>
      </p:sp>
      <p:grpSp>
        <p:nvGrpSpPr>
          <p:cNvPr id="15" name="object 15"/>
          <p:cNvGrpSpPr/>
          <p:nvPr/>
        </p:nvGrpSpPr>
        <p:grpSpPr>
          <a:xfrm>
            <a:off x="76310" y="1120901"/>
            <a:ext cx="740410" cy="505459"/>
            <a:chOff x="76310" y="1120901"/>
            <a:chExt cx="740410" cy="505459"/>
          </a:xfrm>
        </p:grpSpPr>
        <p:pic>
          <p:nvPicPr>
            <p:cNvPr id="16" name="object 16"/>
            <p:cNvPicPr/>
            <p:nvPr/>
          </p:nvPicPr>
          <p:blipFill>
            <a:blip r:embed="rId4" cstate="print"/>
            <a:stretch>
              <a:fillRect/>
            </a:stretch>
          </p:blipFill>
          <p:spPr>
            <a:xfrm>
              <a:off x="82406" y="1126997"/>
              <a:ext cx="728107" cy="492887"/>
            </a:xfrm>
            <a:prstGeom prst="rect">
              <a:avLst/>
            </a:prstGeom>
          </p:spPr>
        </p:pic>
        <p:sp>
          <p:nvSpPr>
            <p:cNvPr id="17" name="object 17"/>
            <p:cNvSpPr/>
            <p:nvPr/>
          </p:nvSpPr>
          <p:spPr>
            <a:xfrm>
              <a:off x="82406" y="1126997"/>
              <a:ext cx="728345" cy="493395"/>
            </a:xfrm>
            <a:custGeom>
              <a:avLst/>
              <a:gdLst/>
              <a:ahLst/>
              <a:cxnLst/>
              <a:rect l="l" t="t" r="r" b="b"/>
              <a:pathLst>
                <a:path w="728345" h="493394">
                  <a:moveTo>
                    <a:pt x="0" y="2031"/>
                  </a:moveTo>
                  <a:lnTo>
                    <a:pt x="116196" y="2031"/>
                  </a:lnTo>
                  <a:lnTo>
                    <a:pt x="231728" y="196214"/>
                  </a:lnTo>
                  <a:lnTo>
                    <a:pt x="344910" y="2031"/>
                  </a:lnTo>
                  <a:lnTo>
                    <a:pt x="459096" y="2031"/>
                  </a:lnTo>
                  <a:lnTo>
                    <a:pt x="278603" y="287020"/>
                  </a:lnTo>
                  <a:lnTo>
                    <a:pt x="278603" y="492887"/>
                  </a:lnTo>
                  <a:lnTo>
                    <a:pt x="179823" y="492887"/>
                  </a:lnTo>
                  <a:lnTo>
                    <a:pt x="179823" y="286385"/>
                  </a:lnTo>
                  <a:lnTo>
                    <a:pt x="0" y="2031"/>
                  </a:lnTo>
                  <a:close/>
                </a:path>
                <a:path w="728345" h="493394">
                  <a:moveTo>
                    <a:pt x="651755" y="0"/>
                  </a:moveTo>
                  <a:lnTo>
                    <a:pt x="728107" y="0"/>
                  </a:lnTo>
                  <a:lnTo>
                    <a:pt x="728107" y="492887"/>
                  </a:lnTo>
                  <a:lnTo>
                    <a:pt x="634013" y="492887"/>
                  </a:lnTo>
                  <a:lnTo>
                    <a:pt x="634013" y="138302"/>
                  </a:lnTo>
                  <a:lnTo>
                    <a:pt x="607076" y="160849"/>
                  </a:lnTo>
                  <a:lnTo>
                    <a:pt x="577836" y="180276"/>
                  </a:lnTo>
                  <a:lnTo>
                    <a:pt x="546293" y="196560"/>
                  </a:lnTo>
                  <a:lnTo>
                    <a:pt x="512448" y="209676"/>
                  </a:lnTo>
                  <a:lnTo>
                    <a:pt x="512448" y="124205"/>
                  </a:lnTo>
                  <a:lnTo>
                    <a:pt x="531265" y="116849"/>
                  </a:lnTo>
                  <a:lnTo>
                    <a:pt x="550875" y="106791"/>
                  </a:lnTo>
                  <a:lnTo>
                    <a:pt x="592484" y="78612"/>
                  </a:lnTo>
                  <a:lnTo>
                    <a:pt x="628901" y="42116"/>
                  </a:lnTo>
                  <a:lnTo>
                    <a:pt x="642022" y="21766"/>
                  </a:lnTo>
                  <a:lnTo>
                    <a:pt x="651755" y="0"/>
                  </a:lnTo>
                  <a:close/>
                </a:path>
              </a:pathLst>
            </a:custGeom>
            <a:ln w="12192">
              <a:solidFill>
                <a:srgbClr val="0096A7"/>
              </a:solidFill>
            </a:ln>
          </p:spPr>
          <p:txBody>
            <a:bodyPr wrap="square" lIns="0" tIns="0" rIns="0" bIns="0" rtlCol="0"/>
            <a:lstStyle/>
            <a:p>
              <a:endParaRPr/>
            </a:p>
          </p:txBody>
        </p:sp>
      </p:grpSp>
      <p:sp>
        <p:nvSpPr>
          <p:cNvPr id="21" name="object 21"/>
          <p:cNvSpPr txBox="1"/>
          <p:nvPr/>
        </p:nvSpPr>
        <p:spPr>
          <a:xfrm>
            <a:off x="220816" y="1708037"/>
            <a:ext cx="794818" cy="226985"/>
          </a:xfrm>
          <a:prstGeom prst="rect">
            <a:avLst/>
          </a:prstGeom>
        </p:spPr>
        <p:txBody>
          <a:bodyPr vert="horz" wrap="square" lIns="0" tIns="11430" rIns="0" bIns="0" rtlCol="0">
            <a:spAutoFit/>
          </a:bodyPr>
          <a:lstStyle/>
          <a:p>
            <a:pPr marL="12700">
              <a:lnSpc>
                <a:spcPct val="100000"/>
              </a:lnSpc>
              <a:spcBef>
                <a:spcPts val="90"/>
              </a:spcBef>
            </a:pPr>
            <a:r>
              <a:rPr lang="en-GB" sz="1400" spc="-10" dirty="0">
                <a:solidFill>
                  <a:srgbClr val="FF0000"/>
                </a:solidFill>
                <a:latin typeface="Microsoft PhagsPa" panose="020B0502040204020203" pitchFamily="34" charset="0"/>
                <a:cs typeface="Arial MT"/>
              </a:rPr>
              <a:t>Autumn 1</a:t>
            </a:r>
            <a:endParaRPr sz="1400" dirty="0">
              <a:latin typeface="Microsoft PhagsPa" panose="020B0502040204020203" pitchFamily="34" charset="0"/>
              <a:cs typeface="Arial MT"/>
            </a:endParaRPr>
          </a:p>
        </p:txBody>
      </p:sp>
      <p:sp>
        <p:nvSpPr>
          <p:cNvPr id="29" name="object 29"/>
          <p:cNvSpPr txBox="1"/>
          <p:nvPr/>
        </p:nvSpPr>
        <p:spPr>
          <a:xfrm>
            <a:off x="4941061" y="3871061"/>
            <a:ext cx="1487805" cy="226985"/>
          </a:xfrm>
          <a:prstGeom prst="rect">
            <a:avLst/>
          </a:prstGeom>
        </p:spPr>
        <p:txBody>
          <a:bodyPr vert="horz" wrap="square" lIns="0" tIns="11430" rIns="0" bIns="0" rtlCol="0">
            <a:spAutoFit/>
          </a:bodyPr>
          <a:lstStyle/>
          <a:p>
            <a:pPr algn="ctr">
              <a:lnSpc>
                <a:spcPct val="100000"/>
              </a:lnSpc>
              <a:spcBef>
                <a:spcPts val="90"/>
              </a:spcBef>
            </a:pPr>
            <a:endParaRPr sz="1400" dirty="0">
              <a:latin typeface="Arial MT"/>
              <a:cs typeface="Arial MT"/>
            </a:endParaRPr>
          </a:p>
        </p:txBody>
      </p:sp>
      <p:sp>
        <p:nvSpPr>
          <p:cNvPr id="32" name="TextBox 31">
            <a:extLst>
              <a:ext uri="{FF2B5EF4-FFF2-40B4-BE49-F238E27FC236}">
                <a16:creationId xmlns:a16="http://schemas.microsoft.com/office/drawing/2014/main" id="{E076AF5E-B187-496F-9811-01DAE46939DB}"/>
              </a:ext>
            </a:extLst>
          </p:cNvPr>
          <p:cNvSpPr txBox="1"/>
          <p:nvPr/>
        </p:nvSpPr>
        <p:spPr>
          <a:xfrm>
            <a:off x="5334000" y="2955925"/>
            <a:ext cx="3505200" cy="400110"/>
          </a:xfrm>
          <a:prstGeom prst="rect">
            <a:avLst/>
          </a:prstGeom>
          <a:noFill/>
        </p:spPr>
        <p:txBody>
          <a:bodyPr wrap="square" rtlCol="0">
            <a:spAutoFit/>
          </a:bodyPr>
          <a:lstStyle/>
          <a:p>
            <a:r>
              <a:rPr lang="en-GB" sz="2000" b="1" dirty="0">
                <a:solidFill>
                  <a:schemeClr val="tx2">
                    <a:lumMod val="60000"/>
                    <a:lumOff val="40000"/>
                  </a:schemeClr>
                </a:solidFill>
                <a:latin typeface="Letter-join Air Plus 16" panose="02000805000000020003" pitchFamily="50" charset="0"/>
              </a:rPr>
              <a:t>Religious Education</a:t>
            </a:r>
          </a:p>
        </p:txBody>
      </p:sp>
      <p:sp>
        <p:nvSpPr>
          <p:cNvPr id="33" name="object 4">
            <a:extLst>
              <a:ext uri="{FF2B5EF4-FFF2-40B4-BE49-F238E27FC236}">
                <a16:creationId xmlns:a16="http://schemas.microsoft.com/office/drawing/2014/main" id="{21302D0B-BAC3-4452-9E31-7ACF1D812FEA}"/>
              </a:ext>
            </a:extLst>
          </p:cNvPr>
          <p:cNvSpPr txBox="1">
            <a:spLocks/>
          </p:cNvSpPr>
          <p:nvPr/>
        </p:nvSpPr>
        <p:spPr>
          <a:xfrm>
            <a:off x="5928544" y="3374288"/>
            <a:ext cx="2809875" cy="1104148"/>
          </a:xfrm>
          <a:prstGeom prst="rect">
            <a:avLst/>
          </a:prstGeom>
        </p:spPr>
        <p:txBody>
          <a:bodyPr vert="horz" wrap="square" lIns="0" tIns="13970" rIns="0" bIns="0" rtlCol="0">
            <a:spAutoFit/>
          </a:bodyPr>
          <a:lstStyle>
            <a:lvl1pPr>
              <a:defRPr sz="1600" b="0" i="0">
                <a:solidFill>
                  <a:srgbClr val="00AFEF"/>
                </a:solidFill>
                <a:latin typeface="Arial MT"/>
                <a:ea typeface="+mj-ea"/>
                <a:cs typeface="Arial MT"/>
              </a:defRPr>
            </a:lvl1pPr>
          </a:lstStyle>
          <a:p>
            <a:pPr marL="12065" marR="5080" indent="-2540" algn="ctr">
              <a:spcBef>
                <a:spcPts val="110"/>
              </a:spcBef>
            </a:pPr>
            <a:r>
              <a:rPr lang="en-GB" sz="1400" i="1" spc="-10" dirty="0">
                <a:solidFill>
                  <a:schemeClr val="accent4"/>
                </a:solidFill>
                <a:latin typeface="Microsoft PhagsPa" panose="020B0502040204020203" pitchFamily="34" charset="0"/>
              </a:rPr>
              <a:t>What do Christians believe God is like?</a:t>
            </a:r>
          </a:p>
          <a:p>
            <a:pPr marL="12065" marR="5080" indent="-2540" algn="ctr">
              <a:spcBef>
                <a:spcPts val="110"/>
              </a:spcBef>
            </a:pPr>
            <a:r>
              <a:rPr lang="en-GB" sz="1400" spc="-10" dirty="0">
                <a:solidFill>
                  <a:schemeClr val="accent4"/>
                </a:solidFill>
                <a:latin typeface="Microsoft PhagsPa" panose="020B0502040204020203" pitchFamily="34" charset="0"/>
              </a:rPr>
              <a:t>We will be reading stories from the Bible to learn how God is loving and forgiving </a:t>
            </a:r>
          </a:p>
        </p:txBody>
      </p:sp>
      <p:pic>
        <p:nvPicPr>
          <p:cNvPr id="35" name="Picture 34">
            <a:extLst>
              <a:ext uri="{FF2B5EF4-FFF2-40B4-BE49-F238E27FC236}">
                <a16:creationId xmlns:a16="http://schemas.microsoft.com/office/drawing/2014/main" id="{6953C15C-0B06-4643-8FDD-D28570C65560}"/>
              </a:ext>
            </a:extLst>
          </p:cNvPr>
          <p:cNvPicPr>
            <a:picLocks noChangeAspect="1"/>
          </p:cNvPicPr>
          <p:nvPr/>
        </p:nvPicPr>
        <p:blipFill>
          <a:blip r:embed="rId5"/>
          <a:stretch>
            <a:fillRect/>
          </a:stretch>
        </p:blipFill>
        <p:spPr>
          <a:xfrm>
            <a:off x="3128179" y="2498725"/>
            <a:ext cx="1047002" cy="1020936"/>
          </a:xfrm>
          <a:prstGeom prst="rect">
            <a:avLst/>
          </a:prstGeom>
        </p:spPr>
      </p:pic>
      <p:sp>
        <p:nvSpPr>
          <p:cNvPr id="36" name="TextBox 35">
            <a:extLst>
              <a:ext uri="{FF2B5EF4-FFF2-40B4-BE49-F238E27FC236}">
                <a16:creationId xmlns:a16="http://schemas.microsoft.com/office/drawing/2014/main" id="{D82DB519-A452-4FF0-9253-0D6909634FA8}"/>
              </a:ext>
            </a:extLst>
          </p:cNvPr>
          <p:cNvSpPr txBox="1"/>
          <p:nvPr/>
        </p:nvSpPr>
        <p:spPr>
          <a:xfrm>
            <a:off x="2971800" y="3641725"/>
            <a:ext cx="1295400" cy="738664"/>
          </a:xfrm>
          <a:prstGeom prst="rect">
            <a:avLst/>
          </a:prstGeom>
          <a:noFill/>
        </p:spPr>
        <p:txBody>
          <a:bodyPr wrap="square" rtlCol="0">
            <a:spAutoFit/>
          </a:bodyPr>
          <a:lstStyle/>
          <a:p>
            <a:pPr algn="ctr"/>
            <a:r>
              <a:rPr lang="en-GB" sz="1400" dirty="0">
                <a:solidFill>
                  <a:srgbClr val="00B050"/>
                </a:solidFill>
                <a:latin typeface="Microsoft PhagsPa" panose="020B0502040204020203" pitchFamily="34" charset="0"/>
              </a:rPr>
              <a:t>Scan to play your number pairs to 10!</a:t>
            </a:r>
          </a:p>
        </p:txBody>
      </p:sp>
      <p:pic>
        <p:nvPicPr>
          <p:cNvPr id="2052" name="Picture 4" descr="What material is it? – St Michael's CE Primary School Blog">
            <a:extLst>
              <a:ext uri="{FF2B5EF4-FFF2-40B4-BE49-F238E27FC236}">
                <a16:creationId xmlns:a16="http://schemas.microsoft.com/office/drawing/2014/main" id="{365893B9-82D8-4788-B834-A39DB3C1F0DF}"/>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02640" y="803631"/>
            <a:ext cx="1211960" cy="85689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Wooden pencil cartoon Royalty Free Vector Image">
            <a:extLst>
              <a:ext uri="{FF2B5EF4-FFF2-40B4-BE49-F238E27FC236}">
                <a16:creationId xmlns:a16="http://schemas.microsoft.com/office/drawing/2014/main" id="{A0C06C32-C512-4DCA-8EFE-E9710894CE9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11529"/>
          <a:stretch/>
        </p:blipFill>
        <p:spPr bwMode="auto">
          <a:xfrm>
            <a:off x="7239000" y="240380"/>
            <a:ext cx="369843" cy="353345"/>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Cartoon Kids Reading Book Vector Images (over 20,000)">
            <a:extLst>
              <a:ext uri="{FF2B5EF4-FFF2-40B4-BE49-F238E27FC236}">
                <a16:creationId xmlns:a16="http://schemas.microsoft.com/office/drawing/2014/main" id="{2219AC5C-CF8E-4F5B-B772-7DBCEAE5FED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10647" y="1568251"/>
            <a:ext cx="807117" cy="543147"/>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Bible Cartoon Images – Browse 30,286 Stock Photos, Vectors, and Video |  Adobe Stock">
            <a:extLst>
              <a:ext uri="{FF2B5EF4-FFF2-40B4-BE49-F238E27FC236}">
                <a16:creationId xmlns:a16="http://schemas.microsoft.com/office/drawing/2014/main" id="{717ABE85-D561-462D-B24C-A87AD7D3E76A}"/>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76800" y="3594999"/>
            <a:ext cx="952500" cy="808726"/>
          </a:xfrm>
          <a:prstGeom prst="rect">
            <a:avLst/>
          </a:prstGeom>
          <a:noFill/>
          <a:extLst>
            <a:ext uri="{909E8E84-426E-40DD-AFC4-6F175D3DCCD1}">
              <a14:hiddenFill xmlns:a14="http://schemas.microsoft.com/office/drawing/2010/main">
                <a:solidFill>
                  <a:srgbClr val="FFFFFF"/>
                </a:solidFill>
              </a14:hiddenFill>
            </a:ext>
          </a:extLst>
        </p:spPr>
      </p:pic>
      <p:sp>
        <p:nvSpPr>
          <p:cNvPr id="37" name="Rectangle 36">
            <a:extLst>
              <a:ext uri="{FF2B5EF4-FFF2-40B4-BE49-F238E27FC236}">
                <a16:creationId xmlns:a16="http://schemas.microsoft.com/office/drawing/2014/main" id="{49FBC023-EC5F-4722-B97E-8AECCF1CB459}"/>
              </a:ext>
            </a:extLst>
          </p:cNvPr>
          <p:cNvSpPr/>
          <p:nvPr/>
        </p:nvSpPr>
        <p:spPr>
          <a:xfrm>
            <a:off x="4656110" y="161543"/>
            <a:ext cx="4183090" cy="12890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08C09E23-D5EC-4306-BE32-F2A042A2E717}"/>
              </a:ext>
            </a:extLst>
          </p:cNvPr>
          <p:cNvSpPr/>
          <p:nvPr/>
        </p:nvSpPr>
        <p:spPr>
          <a:xfrm>
            <a:off x="4656110" y="1531537"/>
            <a:ext cx="4183090" cy="128907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218370C5-CF6C-41BB-9B75-52EB398BDC02}"/>
              </a:ext>
            </a:extLst>
          </p:cNvPr>
          <p:cNvSpPr/>
          <p:nvPr/>
        </p:nvSpPr>
        <p:spPr>
          <a:xfrm>
            <a:off x="4616847" y="2960447"/>
            <a:ext cx="4183090" cy="18242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a:extLst>
              <a:ext uri="{FF2B5EF4-FFF2-40B4-BE49-F238E27FC236}">
                <a16:creationId xmlns:a16="http://schemas.microsoft.com/office/drawing/2014/main" id="{E2FA0C0E-8737-45BD-814A-6B4CFBE058EA}"/>
              </a:ext>
            </a:extLst>
          </p:cNvPr>
          <p:cNvPicPr/>
          <p:nvPr/>
        </p:nvPicPr>
        <p:blipFill>
          <a:blip r:embed="rId10" cstate="print">
            <a:extLst>
              <a:ext uri="{28A0092B-C50C-407E-A947-70E740481C1C}">
                <a14:useLocalDpi xmlns:a14="http://schemas.microsoft.com/office/drawing/2010/main" val="0"/>
              </a:ext>
            </a:extLst>
          </a:blip>
          <a:stretch>
            <a:fillRect/>
          </a:stretch>
        </p:blipFill>
        <p:spPr>
          <a:xfrm>
            <a:off x="120517" y="28334"/>
            <a:ext cx="900563" cy="1010510"/>
          </a:xfrm>
          <a:prstGeom prst="rect">
            <a:avLst/>
          </a:prstGeom>
        </p:spPr>
      </p:pic>
      <p:pic>
        <p:nvPicPr>
          <p:cNvPr id="1026" name="Picture 2" descr="Numbers to 20 Place Value within 20 Vocabulary Comparing">
            <a:extLst>
              <a:ext uri="{FF2B5EF4-FFF2-40B4-BE49-F238E27FC236}">
                <a16:creationId xmlns:a16="http://schemas.microsoft.com/office/drawing/2014/main" id="{49094C72-6D7D-48E3-B57A-EBAA76F6085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65291" y="3628000"/>
            <a:ext cx="1106889" cy="1172896"/>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A4FD61D1-253A-418C-AD64-A96014155FF5}"/>
              </a:ext>
            </a:extLst>
          </p:cNvPr>
          <p:cNvSpPr/>
          <p:nvPr/>
        </p:nvSpPr>
        <p:spPr>
          <a:xfrm>
            <a:off x="1430910" y="41169"/>
            <a:ext cx="1310386"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object 2"/>
          <p:cNvSpPr txBox="1"/>
          <p:nvPr/>
        </p:nvSpPr>
        <p:spPr>
          <a:xfrm>
            <a:off x="6120510" y="1702610"/>
            <a:ext cx="2490090" cy="1253035"/>
          </a:xfrm>
          <a:prstGeom prst="rect">
            <a:avLst/>
          </a:prstGeom>
        </p:spPr>
        <p:txBody>
          <a:bodyPr vert="horz" wrap="square" lIns="0" tIns="12065" rIns="0" bIns="0" rtlCol="0">
            <a:spAutoFit/>
          </a:bodyPr>
          <a:lstStyle/>
          <a:p>
            <a:pPr marL="12065" marR="5080" indent="-3810" algn="ctr">
              <a:lnSpc>
                <a:spcPct val="115500"/>
              </a:lnSpc>
              <a:spcBef>
                <a:spcPts val="95"/>
              </a:spcBef>
            </a:pPr>
            <a:r>
              <a:rPr lang="en-GB" sz="1400" dirty="0">
                <a:solidFill>
                  <a:srgbClr val="00AF50"/>
                </a:solidFill>
                <a:latin typeface="Microsoft PhagsPa" panose="020B0502040204020203" pitchFamily="34" charset="0"/>
                <a:cs typeface="Arial MT"/>
              </a:rPr>
              <a:t>My Musical Heartbeat- </a:t>
            </a:r>
            <a:r>
              <a:rPr sz="1400" dirty="0">
                <a:solidFill>
                  <a:srgbClr val="00AF50"/>
                </a:solidFill>
                <a:latin typeface="Microsoft PhagsPa" panose="020B0502040204020203" pitchFamily="34" charset="0"/>
                <a:cs typeface="Arial MT"/>
              </a:rPr>
              <a:t>We</a:t>
            </a:r>
            <a:r>
              <a:rPr sz="1400" spc="-95" dirty="0">
                <a:solidFill>
                  <a:srgbClr val="00AF50"/>
                </a:solidFill>
                <a:latin typeface="Microsoft PhagsPa" panose="020B0502040204020203" pitchFamily="34" charset="0"/>
                <a:cs typeface="Arial MT"/>
              </a:rPr>
              <a:t> </a:t>
            </a:r>
            <a:r>
              <a:rPr sz="1400" dirty="0">
                <a:solidFill>
                  <a:srgbClr val="00AF50"/>
                </a:solidFill>
                <a:latin typeface="Microsoft PhagsPa" panose="020B0502040204020203" pitchFamily="34" charset="0"/>
                <a:cs typeface="Arial MT"/>
              </a:rPr>
              <a:t>will</a:t>
            </a:r>
            <a:r>
              <a:rPr sz="1400" spc="-70" dirty="0">
                <a:solidFill>
                  <a:srgbClr val="00AF50"/>
                </a:solidFill>
                <a:latin typeface="Microsoft PhagsPa" panose="020B0502040204020203" pitchFamily="34" charset="0"/>
                <a:cs typeface="Arial MT"/>
              </a:rPr>
              <a:t> </a:t>
            </a:r>
            <a:r>
              <a:rPr sz="1400" dirty="0">
                <a:solidFill>
                  <a:srgbClr val="00AF50"/>
                </a:solidFill>
                <a:latin typeface="Microsoft PhagsPa" panose="020B0502040204020203" pitchFamily="34" charset="0"/>
                <a:cs typeface="Arial MT"/>
              </a:rPr>
              <a:t>be</a:t>
            </a:r>
            <a:r>
              <a:rPr sz="1400" spc="-5" dirty="0">
                <a:solidFill>
                  <a:srgbClr val="00AF50"/>
                </a:solidFill>
                <a:latin typeface="Microsoft PhagsPa" panose="020B0502040204020203" pitchFamily="34" charset="0"/>
                <a:cs typeface="Arial MT"/>
              </a:rPr>
              <a:t> </a:t>
            </a:r>
            <a:r>
              <a:rPr sz="1400" dirty="0">
                <a:solidFill>
                  <a:srgbClr val="00AF50"/>
                </a:solidFill>
                <a:latin typeface="Microsoft PhagsPa" panose="020B0502040204020203" pitchFamily="34" charset="0"/>
                <a:cs typeface="Arial MT"/>
              </a:rPr>
              <a:t>learning</a:t>
            </a:r>
            <a:r>
              <a:rPr lang="en-GB" sz="1400" dirty="0">
                <a:solidFill>
                  <a:srgbClr val="00AF50"/>
                </a:solidFill>
                <a:latin typeface="Microsoft PhagsPa" panose="020B0502040204020203" pitchFamily="34" charset="0"/>
                <a:cs typeface="Arial MT"/>
              </a:rPr>
              <a:t> what a ‘</a:t>
            </a:r>
            <a:r>
              <a:rPr lang="en-GB" sz="1400" spc="-10" dirty="0">
                <a:solidFill>
                  <a:srgbClr val="00AF50"/>
                </a:solidFill>
                <a:latin typeface="Microsoft PhagsPa" panose="020B0502040204020203" pitchFamily="34" charset="0"/>
                <a:cs typeface="Arial MT"/>
              </a:rPr>
              <a:t>beat’ is and create our own patterns </a:t>
            </a:r>
            <a:r>
              <a:rPr sz="1400" dirty="0">
                <a:solidFill>
                  <a:srgbClr val="00AF50"/>
                </a:solidFill>
                <a:latin typeface="Microsoft PhagsPa" panose="020B0502040204020203" pitchFamily="34" charset="0"/>
                <a:cs typeface="Arial MT"/>
              </a:rPr>
              <a:t>through</a:t>
            </a:r>
            <a:r>
              <a:rPr sz="1400" spc="-20" dirty="0">
                <a:solidFill>
                  <a:srgbClr val="00AF50"/>
                </a:solidFill>
                <a:latin typeface="Microsoft PhagsPa" panose="020B0502040204020203" pitchFamily="34" charset="0"/>
                <a:cs typeface="Arial MT"/>
              </a:rPr>
              <a:t> </a:t>
            </a:r>
            <a:r>
              <a:rPr sz="1400" dirty="0">
                <a:solidFill>
                  <a:srgbClr val="00AF50"/>
                </a:solidFill>
                <a:latin typeface="Microsoft PhagsPa" panose="020B0502040204020203" pitchFamily="34" charset="0"/>
                <a:cs typeface="Arial MT"/>
              </a:rPr>
              <a:t>the</a:t>
            </a:r>
            <a:r>
              <a:rPr sz="1400" spc="-35" dirty="0">
                <a:solidFill>
                  <a:srgbClr val="00AF50"/>
                </a:solidFill>
                <a:latin typeface="Microsoft PhagsPa" panose="020B0502040204020203" pitchFamily="34" charset="0"/>
                <a:cs typeface="Arial MT"/>
              </a:rPr>
              <a:t> </a:t>
            </a:r>
            <a:r>
              <a:rPr sz="1400" spc="-10" dirty="0">
                <a:solidFill>
                  <a:srgbClr val="00AF50"/>
                </a:solidFill>
                <a:latin typeface="Microsoft PhagsPa" panose="020B0502040204020203" pitchFamily="34" charset="0"/>
                <a:cs typeface="Arial MT"/>
              </a:rPr>
              <a:t>programme</a:t>
            </a:r>
            <a:endParaRPr sz="1400" dirty="0">
              <a:latin typeface="Microsoft PhagsPa" panose="020B0502040204020203" pitchFamily="34" charset="0"/>
              <a:cs typeface="Arial MT"/>
            </a:endParaRPr>
          </a:p>
          <a:p>
            <a:pPr algn="ctr">
              <a:lnSpc>
                <a:spcPct val="100000"/>
              </a:lnSpc>
              <a:spcBef>
                <a:spcPts val="215"/>
              </a:spcBef>
            </a:pPr>
            <a:r>
              <a:rPr sz="1400" spc="-10" dirty="0">
                <a:solidFill>
                  <a:srgbClr val="00AF50"/>
                </a:solidFill>
                <a:latin typeface="Microsoft PhagsPa" panose="020B0502040204020203" pitchFamily="34" charset="0"/>
                <a:cs typeface="Arial MT"/>
              </a:rPr>
              <a:t>“Charanga”</a:t>
            </a:r>
            <a:endParaRPr sz="1400" dirty="0">
              <a:latin typeface="Microsoft PhagsPa" panose="020B0502040204020203" pitchFamily="34" charset="0"/>
              <a:cs typeface="Arial MT"/>
            </a:endParaRPr>
          </a:p>
        </p:txBody>
      </p:sp>
      <p:grpSp>
        <p:nvGrpSpPr>
          <p:cNvPr id="3" name="object 3"/>
          <p:cNvGrpSpPr/>
          <p:nvPr/>
        </p:nvGrpSpPr>
        <p:grpSpPr>
          <a:xfrm>
            <a:off x="4764115" y="143255"/>
            <a:ext cx="4142241" cy="2965070"/>
            <a:chOff x="4730496" y="0"/>
            <a:chExt cx="4175760" cy="3203257"/>
          </a:xfrm>
        </p:grpSpPr>
        <p:pic>
          <p:nvPicPr>
            <p:cNvPr id="4" name="object 4"/>
            <p:cNvPicPr/>
            <p:nvPr/>
          </p:nvPicPr>
          <p:blipFill>
            <a:blip r:embed="rId3" cstate="print"/>
            <a:stretch>
              <a:fillRect/>
            </a:stretch>
          </p:blipFill>
          <p:spPr>
            <a:xfrm>
              <a:off x="4778502" y="2000936"/>
              <a:ext cx="1202309" cy="1202321"/>
            </a:xfrm>
            <a:prstGeom prst="rect">
              <a:avLst/>
            </a:prstGeom>
          </p:spPr>
        </p:pic>
        <p:sp>
          <p:nvSpPr>
            <p:cNvPr id="5" name="object 5"/>
            <p:cNvSpPr/>
            <p:nvPr/>
          </p:nvSpPr>
          <p:spPr>
            <a:xfrm>
              <a:off x="4730496" y="1563623"/>
              <a:ext cx="4175760" cy="1524000"/>
            </a:xfrm>
            <a:custGeom>
              <a:avLst/>
              <a:gdLst/>
              <a:ahLst/>
              <a:cxnLst/>
              <a:rect l="l" t="t" r="r" b="b"/>
              <a:pathLst>
                <a:path w="4175759" h="1524000">
                  <a:moveTo>
                    <a:pt x="0" y="1524000"/>
                  </a:moveTo>
                  <a:lnTo>
                    <a:pt x="4175759" y="1524000"/>
                  </a:lnTo>
                  <a:lnTo>
                    <a:pt x="4175759" y="0"/>
                  </a:lnTo>
                  <a:lnTo>
                    <a:pt x="0" y="0"/>
                  </a:lnTo>
                  <a:lnTo>
                    <a:pt x="0" y="1524000"/>
                  </a:lnTo>
                  <a:close/>
                </a:path>
              </a:pathLst>
            </a:custGeom>
            <a:ln w="24384">
              <a:solidFill>
                <a:srgbClr val="2D5FB3"/>
              </a:solidFill>
            </a:ln>
          </p:spPr>
          <p:txBody>
            <a:bodyPr wrap="square" lIns="0" tIns="0" rIns="0" bIns="0" rtlCol="0"/>
            <a:lstStyle/>
            <a:p>
              <a:endParaRPr/>
            </a:p>
          </p:txBody>
        </p:sp>
        <p:pic>
          <p:nvPicPr>
            <p:cNvPr id="6" name="object 6"/>
            <p:cNvPicPr/>
            <p:nvPr/>
          </p:nvPicPr>
          <p:blipFill>
            <a:blip r:embed="rId4" cstate="print"/>
            <a:stretch>
              <a:fillRect/>
            </a:stretch>
          </p:blipFill>
          <p:spPr>
            <a:xfrm>
              <a:off x="5915914" y="0"/>
              <a:ext cx="1795272" cy="520318"/>
            </a:xfrm>
            <a:prstGeom prst="rect">
              <a:avLst/>
            </a:prstGeom>
          </p:spPr>
        </p:pic>
      </p:grpSp>
      <p:sp>
        <p:nvSpPr>
          <p:cNvPr id="7" name="object 7"/>
          <p:cNvSpPr txBox="1"/>
          <p:nvPr/>
        </p:nvSpPr>
        <p:spPr>
          <a:xfrm>
            <a:off x="4957285" y="589015"/>
            <a:ext cx="3373120" cy="690574"/>
          </a:xfrm>
          <a:prstGeom prst="rect">
            <a:avLst/>
          </a:prstGeom>
        </p:spPr>
        <p:txBody>
          <a:bodyPr vert="horz" wrap="square" lIns="0" tIns="43815" rIns="0" bIns="0" rtlCol="0">
            <a:spAutoFit/>
          </a:bodyPr>
          <a:lstStyle/>
          <a:p>
            <a:pPr algn="ctr">
              <a:lnSpc>
                <a:spcPct val="100000"/>
              </a:lnSpc>
              <a:spcBef>
                <a:spcPts val="345"/>
              </a:spcBef>
            </a:pPr>
            <a:r>
              <a:rPr sz="1400" dirty="0">
                <a:solidFill>
                  <a:srgbClr val="6F2F9F"/>
                </a:solidFill>
                <a:latin typeface="Microsoft PhagsPa" panose="020B0502040204020203" pitchFamily="34" charset="0"/>
                <a:cs typeface="Arial MT"/>
              </a:rPr>
              <a:t>We</a:t>
            </a:r>
            <a:r>
              <a:rPr sz="1400" spc="-95" dirty="0">
                <a:solidFill>
                  <a:srgbClr val="6F2F9F"/>
                </a:solidFill>
                <a:latin typeface="Microsoft PhagsPa" panose="020B0502040204020203" pitchFamily="34" charset="0"/>
                <a:cs typeface="Arial MT"/>
              </a:rPr>
              <a:t> </a:t>
            </a:r>
            <a:r>
              <a:rPr sz="1400" dirty="0">
                <a:solidFill>
                  <a:srgbClr val="6F2F9F"/>
                </a:solidFill>
                <a:latin typeface="Microsoft PhagsPa" panose="020B0502040204020203" pitchFamily="34" charset="0"/>
                <a:cs typeface="Arial MT"/>
              </a:rPr>
              <a:t>will</a:t>
            </a:r>
            <a:r>
              <a:rPr sz="1400" spc="-75" dirty="0">
                <a:solidFill>
                  <a:srgbClr val="6F2F9F"/>
                </a:solidFill>
                <a:latin typeface="Microsoft PhagsPa" panose="020B0502040204020203" pitchFamily="34" charset="0"/>
                <a:cs typeface="Arial MT"/>
              </a:rPr>
              <a:t> </a:t>
            </a:r>
            <a:r>
              <a:rPr sz="1400" dirty="0">
                <a:solidFill>
                  <a:srgbClr val="6F2F9F"/>
                </a:solidFill>
                <a:latin typeface="Microsoft PhagsPa" panose="020B0502040204020203" pitchFamily="34" charset="0"/>
                <a:cs typeface="Arial MT"/>
              </a:rPr>
              <a:t>be</a:t>
            </a:r>
            <a:r>
              <a:rPr sz="1400" spc="-10" dirty="0">
                <a:solidFill>
                  <a:srgbClr val="6F2F9F"/>
                </a:solidFill>
                <a:latin typeface="Microsoft PhagsPa" panose="020B0502040204020203" pitchFamily="34" charset="0"/>
                <a:cs typeface="Arial MT"/>
              </a:rPr>
              <a:t> </a:t>
            </a:r>
            <a:r>
              <a:rPr sz="1400" dirty="0">
                <a:solidFill>
                  <a:srgbClr val="6F2F9F"/>
                </a:solidFill>
                <a:latin typeface="Microsoft PhagsPa" panose="020B0502040204020203" pitchFamily="34" charset="0"/>
                <a:cs typeface="Arial MT"/>
              </a:rPr>
              <a:t>learning</a:t>
            </a:r>
            <a:r>
              <a:rPr sz="1400" spc="-5" dirty="0">
                <a:solidFill>
                  <a:srgbClr val="6F2F9F"/>
                </a:solidFill>
                <a:latin typeface="Microsoft PhagsPa" panose="020B0502040204020203" pitchFamily="34" charset="0"/>
                <a:cs typeface="Arial MT"/>
              </a:rPr>
              <a:t> </a:t>
            </a:r>
            <a:r>
              <a:rPr lang="en-GB" sz="1400" spc="-5" dirty="0">
                <a:solidFill>
                  <a:srgbClr val="6F2F9F"/>
                </a:solidFill>
                <a:latin typeface="Microsoft PhagsPa" panose="020B0502040204020203" pitchFamily="34" charset="0"/>
                <a:cs typeface="Arial MT"/>
              </a:rPr>
              <a:t>how to use the Chromebooks to log on and off with our own passwords and </a:t>
            </a:r>
            <a:endParaRPr sz="1400" dirty="0">
              <a:latin typeface="Microsoft PhagsPa" panose="020B0502040204020203" pitchFamily="34" charset="0"/>
              <a:cs typeface="Arial MT"/>
            </a:endParaRPr>
          </a:p>
        </p:txBody>
      </p:sp>
      <p:grpSp>
        <p:nvGrpSpPr>
          <p:cNvPr id="8" name="object 8"/>
          <p:cNvGrpSpPr/>
          <p:nvPr/>
        </p:nvGrpSpPr>
        <p:grpSpPr>
          <a:xfrm>
            <a:off x="4739449" y="177165"/>
            <a:ext cx="4382135" cy="3693160"/>
            <a:chOff x="4739449" y="54673"/>
            <a:chExt cx="4382135" cy="3693160"/>
          </a:xfrm>
        </p:grpSpPr>
        <p:sp>
          <p:nvSpPr>
            <p:cNvPr id="9" name="object 9"/>
            <p:cNvSpPr/>
            <p:nvPr/>
          </p:nvSpPr>
          <p:spPr>
            <a:xfrm>
              <a:off x="4751831" y="67055"/>
              <a:ext cx="4154804" cy="1249680"/>
            </a:xfrm>
            <a:custGeom>
              <a:avLst/>
              <a:gdLst/>
              <a:ahLst/>
              <a:cxnLst/>
              <a:rect l="l" t="t" r="r" b="b"/>
              <a:pathLst>
                <a:path w="4154804" h="1249680">
                  <a:moveTo>
                    <a:pt x="0" y="1249680"/>
                  </a:moveTo>
                  <a:lnTo>
                    <a:pt x="4154423" y="1249680"/>
                  </a:lnTo>
                  <a:lnTo>
                    <a:pt x="4154423" y="0"/>
                  </a:lnTo>
                  <a:lnTo>
                    <a:pt x="0" y="0"/>
                  </a:lnTo>
                  <a:lnTo>
                    <a:pt x="0" y="1249680"/>
                  </a:lnTo>
                  <a:close/>
                </a:path>
              </a:pathLst>
            </a:custGeom>
            <a:ln w="24383">
              <a:solidFill>
                <a:srgbClr val="2D5FB3"/>
              </a:solidFill>
            </a:ln>
          </p:spPr>
          <p:txBody>
            <a:bodyPr wrap="square" lIns="0" tIns="0" rIns="0" bIns="0" rtlCol="0"/>
            <a:lstStyle/>
            <a:p>
              <a:endParaRPr/>
            </a:p>
          </p:txBody>
        </p:sp>
        <p:pic>
          <p:nvPicPr>
            <p:cNvPr id="10" name="object 10"/>
            <p:cNvPicPr/>
            <p:nvPr/>
          </p:nvPicPr>
          <p:blipFill>
            <a:blip r:embed="rId5" cstate="print"/>
            <a:stretch>
              <a:fillRect/>
            </a:stretch>
          </p:blipFill>
          <p:spPr>
            <a:xfrm>
              <a:off x="8103361" y="768756"/>
              <a:ext cx="1017892" cy="1017879"/>
            </a:xfrm>
            <a:prstGeom prst="rect">
              <a:avLst/>
            </a:prstGeom>
          </p:spPr>
        </p:pic>
        <p:pic>
          <p:nvPicPr>
            <p:cNvPr id="11" name="object 11"/>
            <p:cNvPicPr/>
            <p:nvPr/>
          </p:nvPicPr>
          <p:blipFill>
            <a:blip r:embed="rId6" cstate="print"/>
            <a:stretch>
              <a:fillRect/>
            </a:stretch>
          </p:blipFill>
          <p:spPr>
            <a:xfrm>
              <a:off x="5233415" y="3180537"/>
              <a:ext cx="3132328" cy="567232"/>
            </a:xfrm>
            <a:prstGeom prst="rect">
              <a:avLst/>
            </a:prstGeom>
          </p:spPr>
        </p:pic>
      </p:grpSp>
      <p:sp>
        <p:nvSpPr>
          <p:cNvPr id="22" name="object 22"/>
          <p:cNvSpPr txBox="1"/>
          <p:nvPr/>
        </p:nvSpPr>
        <p:spPr>
          <a:xfrm>
            <a:off x="126355" y="147003"/>
            <a:ext cx="4364990" cy="2890022"/>
          </a:xfrm>
          <a:prstGeom prst="rect">
            <a:avLst/>
          </a:prstGeom>
          <a:ln w="24383">
            <a:solidFill>
              <a:srgbClr val="2D5FB3"/>
            </a:solidFill>
          </a:ln>
        </p:spPr>
        <p:txBody>
          <a:bodyPr vert="horz" wrap="square" lIns="0" tIns="0" rIns="0" bIns="0" rtlCol="0">
            <a:spAutoFit/>
          </a:bodyPr>
          <a:lstStyle/>
          <a:p>
            <a:pPr>
              <a:lnSpc>
                <a:spcPct val="100000"/>
              </a:lnSpc>
            </a:pPr>
            <a:endParaRPr sz="1200" dirty="0">
              <a:latin typeface="Times New Roman"/>
              <a:cs typeface="Times New Roman"/>
            </a:endParaRPr>
          </a:p>
          <a:p>
            <a:pPr marL="200025" marR="1281430" algn="ctr">
              <a:lnSpc>
                <a:spcPct val="105100"/>
              </a:lnSpc>
              <a:spcBef>
                <a:spcPts val="5"/>
              </a:spcBef>
            </a:pPr>
            <a:r>
              <a:rPr lang="en-GB" sz="2400" dirty="0">
                <a:solidFill>
                  <a:srgbClr val="FF0000"/>
                </a:solidFill>
                <a:latin typeface="Letter-join Air Plus 16" panose="02000805000000020003" pitchFamily="50" charset="0"/>
                <a:cs typeface="Arial MT"/>
              </a:rPr>
              <a:t>Art</a:t>
            </a:r>
          </a:p>
          <a:p>
            <a:pPr marL="200025" marR="1281430" algn="ctr">
              <a:lnSpc>
                <a:spcPct val="105100"/>
              </a:lnSpc>
              <a:spcBef>
                <a:spcPts val="5"/>
              </a:spcBef>
            </a:pPr>
            <a:r>
              <a:rPr sz="1200" dirty="0">
                <a:solidFill>
                  <a:srgbClr val="FF0000"/>
                </a:solidFill>
                <a:latin typeface="Microsoft PhagsPa" panose="020B0502040204020203" pitchFamily="34" charset="0"/>
                <a:cs typeface="Arial MT"/>
              </a:rPr>
              <a:t>We</a:t>
            </a:r>
            <a:r>
              <a:rPr sz="1200" spc="-60"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will</a:t>
            </a:r>
            <a:r>
              <a:rPr sz="1200" spc="-20"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be</a:t>
            </a:r>
            <a:r>
              <a:rPr sz="1200" spc="5"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starting</a:t>
            </a:r>
            <a:r>
              <a:rPr sz="1200" spc="-35"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our</a:t>
            </a:r>
            <a:r>
              <a:rPr sz="1200" spc="-5"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exciting</a:t>
            </a:r>
            <a:r>
              <a:rPr sz="1200" spc="-10"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new</a:t>
            </a:r>
            <a:r>
              <a:rPr sz="1200" spc="-15" dirty="0">
                <a:solidFill>
                  <a:srgbClr val="FF0000"/>
                </a:solidFill>
                <a:latin typeface="Microsoft PhagsPa" panose="020B0502040204020203" pitchFamily="34" charset="0"/>
                <a:cs typeface="Arial MT"/>
              </a:rPr>
              <a:t> </a:t>
            </a:r>
            <a:r>
              <a:rPr sz="1200" spc="-10" dirty="0">
                <a:solidFill>
                  <a:srgbClr val="FF0000"/>
                </a:solidFill>
                <a:latin typeface="Microsoft PhagsPa" panose="020B0502040204020203" pitchFamily="34" charset="0"/>
                <a:cs typeface="Arial MT"/>
              </a:rPr>
              <a:t>project </a:t>
            </a:r>
            <a:r>
              <a:rPr sz="1200" dirty="0">
                <a:solidFill>
                  <a:srgbClr val="FF0000"/>
                </a:solidFill>
                <a:latin typeface="Microsoft PhagsPa" panose="020B0502040204020203" pitchFamily="34" charset="0"/>
                <a:cs typeface="Arial MT"/>
              </a:rPr>
              <a:t>called</a:t>
            </a:r>
            <a:r>
              <a:rPr sz="1200" spc="-50"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a:t>
            </a:r>
            <a:r>
              <a:rPr lang="en-GB" sz="1200" dirty="0">
                <a:solidFill>
                  <a:srgbClr val="FF0000"/>
                </a:solidFill>
                <a:latin typeface="Microsoft PhagsPa" panose="020B0502040204020203" pitchFamily="34" charset="0"/>
                <a:cs typeface="Arial MT"/>
              </a:rPr>
              <a:t>Colour Chaos</a:t>
            </a:r>
            <a:r>
              <a:rPr sz="1200" dirty="0">
                <a:solidFill>
                  <a:srgbClr val="FF0000"/>
                </a:solidFill>
                <a:latin typeface="Microsoft PhagsPa" panose="020B0502040204020203" pitchFamily="34" charset="0"/>
                <a:cs typeface="Arial MT"/>
              </a:rPr>
              <a:t>”</a:t>
            </a:r>
            <a:r>
              <a:rPr sz="1200" spc="-30"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which</a:t>
            </a:r>
            <a:r>
              <a:rPr sz="1200" spc="-5" dirty="0">
                <a:solidFill>
                  <a:srgbClr val="FF0000"/>
                </a:solidFill>
                <a:latin typeface="Microsoft PhagsPa" panose="020B0502040204020203" pitchFamily="34" charset="0"/>
                <a:cs typeface="Arial MT"/>
              </a:rPr>
              <a:t> </a:t>
            </a:r>
            <a:r>
              <a:rPr sz="1200" dirty="0">
                <a:solidFill>
                  <a:srgbClr val="FF0000"/>
                </a:solidFill>
                <a:latin typeface="Microsoft PhagsPa" panose="020B0502040204020203" pitchFamily="34" charset="0"/>
                <a:cs typeface="Arial MT"/>
              </a:rPr>
              <a:t>is</a:t>
            </a:r>
            <a:r>
              <a:rPr sz="1200" spc="-15" dirty="0">
                <a:solidFill>
                  <a:srgbClr val="FF0000"/>
                </a:solidFill>
                <a:latin typeface="Microsoft PhagsPa" panose="020B0502040204020203" pitchFamily="34" charset="0"/>
                <a:cs typeface="Arial MT"/>
              </a:rPr>
              <a:t> </a:t>
            </a:r>
            <a:r>
              <a:rPr sz="1200" spc="-25" dirty="0">
                <a:solidFill>
                  <a:srgbClr val="FF0000"/>
                </a:solidFill>
                <a:latin typeface="Microsoft PhagsPa" panose="020B0502040204020203" pitchFamily="34" charset="0"/>
                <a:cs typeface="Arial MT"/>
              </a:rPr>
              <a:t>all </a:t>
            </a:r>
            <a:r>
              <a:rPr lang="en-GB" sz="1200" dirty="0">
                <a:solidFill>
                  <a:srgbClr val="FF0000"/>
                </a:solidFill>
                <a:latin typeface="Microsoft PhagsPa" panose="020B0502040204020203" pitchFamily="34" charset="0"/>
                <a:cs typeface="Arial MT"/>
              </a:rPr>
              <a:t>about choosing, using and mixing primary colours to create secondary colours. We will enjoy experimenting to produce different styles of art</a:t>
            </a:r>
            <a:endParaRPr lang="en-GB" sz="1200" spc="-30" dirty="0">
              <a:solidFill>
                <a:srgbClr val="FF0000"/>
              </a:solidFill>
              <a:latin typeface="Microsoft PhagsPa" panose="020B0502040204020203" pitchFamily="34" charset="0"/>
              <a:cs typeface="Arial MT"/>
            </a:endParaRPr>
          </a:p>
          <a:p>
            <a:pPr marL="200025" marR="1281430" algn="ctr">
              <a:lnSpc>
                <a:spcPct val="105100"/>
              </a:lnSpc>
              <a:spcBef>
                <a:spcPts val="5"/>
              </a:spcBef>
            </a:pPr>
            <a:r>
              <a:rPr lang="en-GB" sz="2400" spc="-30" dirty="0">
                <a:solidFill>
                  <a:srgbClr val="00AF50"/>
                </a:solidFill>
                <a:latin typeface="Letter-join Air Plus 16" panose="02000805000000020003" pitchFamily="50" charset="0"/>
                <a:cs typeface="Arial MT"/>
              </a:rPr>
              <a:t>Geography</a:t>
            </a:r>
          </a:p>
          <a:p>
            <a:pPr marL="200025" marR="1281430" algn="ctr">
              <a:lnSpc>
                <a:spcPct val="105100"/>
              </a:lnSpc>
              <a:spcBef>
                <a:spcPts val="5"/>
              </a:spcBef>
            </a:pPr>
            <a:r>
              <a:rPr lang="en-GB" sz="1200" spc="-30" dirty="0">
                <a:solidFill>
                  <a:srgbClr val="00AF50"/>
                </a:solidFill>
                <a:latin typeface="Microsoft PhagsPa" panose="020B0502040204020203" pitchFamily="34" charset="0"/>
                <a:cs typeface="Arial MT"/>
              </a:rPr>
              <a:t>We will explore our school environment using observations as well as learning essential map skills</a:t>
            </a:r>
            <a:endParaRPr sz="1200" dirty="0">
              <a:latin typeface="Microsoft PhagsPa" panose="020B0502040204020203" pitchFamily="34" charset="0"/>
              <a:cs typeface="Arial MT"/>
            </a:endParaRPr>
          </a:p>
          <a:p>
            <a:pPr marL="2641600">
              <a:lnSpc>
                <a:spcPct val="100000"/>
              </a:lnSpc>
            </a:pPr>
            <a:endParaRPr sz="1200" dirty="0">
              <a:latin typeface="Arial MT"/>
              <a:cs typeface="Arial MT"/>
            </a:endParaRPr>
          </a:p>
        </p:txBody>
      </p:sp>
      <p:pic>
        <p:nvPicPr>
          <p:cNvPr id="1028" name="Picture 4" descr="Cartoon Paint Palette Images - Free Download on Freepik">
            <a:extLst>
              <a:ext uri="{FF2B5EF4-FFF2-40B4-BE49-F238E27FC236}">
                <a16:creationId xmlns:a16="http://schemas.microsoft.com/office/drawing/2014/main" id="{3AECC2E7-B6E2-4066-99B0-CF0AC7C6E07D}"/>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322767" y="272336"/>
            <a:ext cx="1081786" cy="822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osted By Bedford Borough Council: Saint George of England School Toddington">
            <a:extLst>
              <a:ext uri="{FF2B5EF4-FFF2-40B4-BE49-F238E27FC236}">
                <a16:creationId xmlns:a16="http://schemas.microsoft.com/office/drawing/2014/main" id="{C5A15037-4125-4278-BF5D-5905BFC77454}"/>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212193" y="2097896"/>
            <a:ext cx="1016596" cy="462424"/>
          </a:xfrm>
          <a:prstGeom prst="rect">
            <a:avLst/>
          </a:prstGeom>
          <a:noFill/>
          <a:extLst>
            <a:ext uri="{909E8E84-426E-40DD-AFC4-6F175D3DCCD1}">
              <a14:hiddenFill xmlns:a14="http://schemas.microsoft.com/office/drawing/2010/main">
                <a:solidFill>
                  <a:srgbClr val="FFFFFF"/>
                </a:solidFill>
              </a14:hiddenFill>
            </a:ext>
          </a:extLst>
        </p:spPr>
      </p:pic>
      <p:sp>
        <p:nvSpPr>
          <p:cNvPr id="30" name="object 22">
            <a:extLst>
              <a:ext uri="{FF2B5EF4-FFF2-40B4-BE49-F238E27FC236}">
                <a16:creationId xmlns:a16="http://schemas.microsoft.com/office/drawing/2014/main" id="{DC41107D-2517-48F6-85C8-AA275734C346}"/>
              </a:ext>
            </a:extLst>
          </p:cNvPr>
          <p:cNvSpPr txBox="1"/>
          <p:nvPr/>
        </p:nvSpPr>
        <p:spPr>
          <a:xfrm>
            <a:off x="147479" y="3126899"/>
            <a:ext cx="5736590" cy="1722459"/>
          </a:xfrm>
          <a:prstGeom prst="rect">
            <a:avLst/>
          </a:prstGeom>
          <a:ln w="24383">
            <a:solidFill>
              <a:srgbClr val="2D5FB3"/>
            </a:solidFill>
          </a:ln>
        </p:spPr>
        <p:txBody>
          <a:bodyPr vert="horz" wrap="square" lIns="0" tIns="0" rIns="0" bIns="0" rtlCol="0">
            <a:spAutoFit/>
          </a:bodyPr>
          <a:lstStyle/>
          <a:p>
            <a:pPr>
              <a:lnSpc>
                <a:spcPct val="100000"/>
              </a:lnSpc>
            </a:pPr>
            <a:endParaRPr sz="1200" dirty="0">
              <a:latin typeface="Times New Roman"/>
              <a:cs typeface="Times New Roman"/>
            </a:endParaRPr>
          </a:p>
          <a:p>
            <a:pPr marL="200025" marR="1281430" algn="ctr">
              <a:lnSpc>
                <a:spcPct val="105100"/>
              </a:lnSpc>
              <a:spcBef>
                <a:spcPts val="5"/>
              </a:spcBef>
            </a:pPr>
            <a:r>
              <a:rPr lang="en-GB" sz="2400" dirty="0">
                <a:solidFill>
                  <a:srgbClr val="FF0000"/>
                </a:solidFill>
                <a:latin typeface="Letter-join Air Plus 16" panose="02000805000000020003" pitchFamily="50" charset="0"/>
                <a:cs typeface="Arial MT"/>
              </a:rPr>
              <a:t>PE</a:t>
            </a:r>
          </a:p>
          <a:p>
            <a:pPr marL="200025" marR="1281430" algn="ctr">
              <a:lnSpc>
                <a:spcPct val="105100"/>
              </a:lnSpc>
              <a:spcBef>
                <a:spcPts val="5"/>
              </a:spcBef>
            </a:pPr>
            <a:r>
              <a:rPr lang="en-GB" sz="1200" dirty="0">
                <a:solidFill>
                  <a:schemeClr val="accent4"/>
                </a:solidFill>
                <a:latin typeface="Microsoft PhagsPa" panose="020B0502040204020203" pitchFamily="34" charset="0"/>
                <a:cs typeface="Arial MT"/>
              </a:rPr>
              <a:t>Indoor: Gymnastics- we will be learning to lift, carry and use apparatus safely. We will practise different movements and shapes to make sequences ready to perform!</a:t>
            </a:r>
          </a:p>
          <a:p>
            <a:pPr marL="200025" marR="1281430" algn="ctr">
              <a:lnSpc>
                <a:spcPct val="105100"/>
              </a:lnSpc>
              <a:spcBef>
                <a:spcPts val="5"/>
              </a:spcBef>
            </a:pPr>
            <a:r>
              <a:rPr lang="en-GB" sz="1200" dirty="0">
                <a:solidFill>
                  <a:srgbClr val="FFC000"/>
                </a:solidFill>
                <a:latin typeface="Microsoft PhagsPa" panose="020B0502040204020203" pitchFamily="34" charset="0"/>
                <a:cs typeface="Arial MT"/>
              </a:rPr>
              <a:t>Outdoor: Send and return- we will learn to control a ball by rolling, throwing, bouncing and catching. We will play simple team games, learn to follow rules and support each other! </a:t>
            </a:r>
            <a:endParaRPr sz="1200" dirty="0">
              <a:solidFill>
                <a:srgbClr val="FFC000"/>
              </a:solidFill>
              <a:latin typeface="Microsoft PhagsPa" panose="020B0502040204020203" pitchFamily="34" charset="0"/>
              <a:cs typeface="Arial MT"/>
            </a:endParaRPr>
          </a:p>
        </p:txBody>
      </p:sp>
      <p:sp>
        <p:nvSpPr>
          <p:cNvPr id="31" name="Rectangle 30">
            <a:extLst>
              <a:ext uri="{FF2B5EF4-FFF2-40B4-BE49-F238E27FC236}">
                <a16:creationId xmlns:a16="http://schemas.microsoft.com/office/drawing/2014/main" id="{4A1B7012-DABF-4A2D-AC60-8A4BBD0EA252}"/>
              </a:ext>
            </a:extLst>
          </p:cNvPr>
          <p:cNvSpPr/>
          <p:nvPr/>
        </p:nvSpPr>
        <p:spPr>
          <a:xfrm>
            <a:off x="4992559" y="3319556"/>
            <a:ext cx="3302572" cy="4863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bject 22">
            <a:extLst>
              <a:ext uri="{FF2B5EF4-FFF2-40B4-BE49-F238E27FC236}">
                <a16:creationId xmlns:a16="http://schemas.microsoft.com/office/drawing/2014/main" id="{EF7E3280-59E9-4685-83C1-B5AE84030E4E}"/>
              </a:ext>
            </a:extLst>
          </p:cNvPr>
          <p:cNvSpPr txBox="1"/>
          <p:nvPr/>
        </p:nvSpPr>
        <p:spPr>
          <a:xfrm>
            <a:off x="4922011" y="3126899"/>
            <a:ext cx="3984246" cy="1851725"/>
          </a:xfrm>
          <a:prstGeom prst="rect">
            <a:avLst/>
          </a:prstGeom>
          <a:solidFill>
            <a:schemeClr val="bg1"/>
          </a:solidFill>
          <a:ln w="24383">
            <a:solidFill>
              <a:srgbClr val="2D5FB3"/>
            </a:solidFill>
          </a:ln>
        </p:spPr>
        <p:txBody>
          <a:bodyPr vert="horz" wrap="square" lIns="0" tIns="0" rIns="0" bIns="0" rtlCol="0">
            <a:spAutoFit/>
          </a:bodyPr>
          <a:lstStyle/>
          <a:p>
            <a:pPr>
              <a:lnSpc>
                <a:spcPct val="100000"/>
              </a:lnSpc>
            </a:pPr>
            <a:endParaRPr sz="1200" dirty="0">
              <a:latin typeface="Times New Roman"/>
              <a:cs typeface="Times New Roman"/>
            </a:endParaRPr>
          </a:p>
          <a:p>
            <a:pPr marL="200025" marR="1281430" algn="ctr">
              <a:lnSpc>
                <a:spcPct val="105100"/>
              </a:lnSpc>
              <a:spcBef>
                <a:spcPts val="5"/>
              </a:spcBef>
            </a:pPr>
            <a:r>
              <a:rPr lang="en-GB" sz="2400" dirty="0">
                <a:solidFill>
                  <a:srgbClr val="FF00FF"/>
                </a:solidFill>
                <a:latin typeface="Letter-join Air Plus 16" panose="02000805000000020003" pitchFamily="50" charset="0"/>
                <a:cs typeface="Arial MT"/>
              </a:rPr>
              <a:t>PSHE</a:t>
            </a:r>
          </a:p>
          <a:p>
            <a:pPr marL="200025" marR="1281430" algn="ctr">
              <a:lnSpc>
                <a:spcPct val="105100"/>
              </a:lnSpc>
              <a:spcBef>
                <a:spcPts val="5"/>
              </a:spcBef>
            </a:pPr>
            <a:br>
              <a:rPr lang="en-GB" sz="1200" dirty="0">
                <a:solidFill>
                  <a:schemeClr val="accent4"/>
                </a:solidFill>
                <a:latin typeface="Arial MT"/>
                <a:cs typeface="Arial MT"/>
              </a:rPr>
            </a:br>
            <a:r>
              <a:rPr lang="en-GB" sz="1400" i="1" dirty="0">
                <a:solidFill>
                  <a:schemeClr val="accent4"/>
                </a:solidFill>
                <a:latin typeface="Microsoft PhagsPa" panose="020B0502040204020203" pitchFamily="34" charset="0"/>
                <a:cs typeface="Arial MT"/>
              </a:rPr>
              <a:t>Being me in my world</a:t>
            </a:r>
            <a:r>
              <a:rPr lang="en-GB" sz="1400" dirty="0">
                <a:solidFill>
                  <a:schemeClr val="accent4"/>
                </a:solidFill>
                <a:latin typeface="Microsoft PhagsPa" panose="020B0502040204020203" pitchFamily="34" charset="0"/>
                <a:cs typeface="Arial MT"/>
              </a:rPr>
              <a:t>: We will share ideas about how to care for others to make our class a happy and safe place</a:t>
            </a:r>
          </a:p>
          <a:p>
            <a:pPr marL="200025" marR="1281430" algn="ctr">
              <a:lnSpc>
                <a:spcPct val="105100"/>
              </a:lnSpc>
              <a:spcBef>
                <a:spcPts val="5"/>
              </a:spcBef>
            </a:pPr>
            <a:endParaRPr sz="1200" dirty="0">
              <a:solidFill>
                <a:srgbClr val="FFC000"/>
              </a:solidFill>
              <a:latin typeface="Arial MT"/>
              <a:cs typeface="Arial MT"/>
            </a:endParaRPr>
          </a:p>
        </p:txBody>
      </p:sp>
      <p:pic>
        <p:nvPicPr>
          <p:cNvPr id="1034" name="Picture 10" descr="Gymnastics Clipart - female-athlete-practicing-on-balance ...">
            <a:extLst>
              <a:ext uri="{FF2B5EF4-FFF2-40B4-BE49-F238E27FC236}">
                <a16:creationId xmlns:a16="http://schemas.microsoft.com/office/drawing/2014/main" id="{BF42DC12-211F-4AC2-9BF8-64D8C45A512F}"/>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86200" y="3183633"/>
            <a:ext cx="582159" cy="423388"/>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Caring People Stock Illustrations – 12,264 Caring People ...">
            <a:extLst>
              <a:ext uri="{FF2B5EF4-FFF2-40B4-BE49-F238E27FC236}">
                <a16:creationId xmlns:a16="http://schemas.microsoft.com/office/drawing/2014/main" id="{9E3B4C5F-156A-4E3F-BBAD-89857A8313F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696200" y="3271797"/>
            <a:ext cx="1131927" cy="113192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6E3C0751-43B1-4EB0-B0D5-5749CCE759FD}"/>
              </a:ext>
            </a:extLst>
          </p:cNvPr>
          <p:cNvPicPr>
            <a:picLocks noChangeAspect="1"/>
          </p:cNvPicPr>
          <p:nvPr/>
        </p:nvPicPr>
        <p:blipFill>
          <a:blip r:embed="rId11"/>
          <a:stretch>
            <a:fillRect/>
          </a:stretch>
        </p:blipFill>
        <p:spPr>
          <a:xfrm>
            <a:off x="3553152" y="1257191"/>
            <a:ext cx="532765" cy="54309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217</TotalTime>
  <Words>327</Words>
  <Application>Microsoft Office PowerPoint</Application>
  <PresentationFormat>Custom</PresentationFormat>
  <Paragraphs>32</Paragraphs>
  <Slides>2</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vt:i4>
      </vt:variant>
    </vt:vector>
  </HeadingPairs>
  <TitlesOfParts>
    <vt:vector size="9" baseType="lpstr">
      <vt:lpstr>Arial</vt:lpstr>
      <vt:lpstr>Arial MT</vt:lpstr>
      <vt:lpstr>Calibri</vt:lpstr>
      <vt:lpstr>Letter-join Air Plus 16</vt:lpstr>
      <vt:lpstr>Microsoft PhagsPa</vt:lpstr>
      <vt:lpstr>Times New Roman</vt:lpstr>
      <vt:lpstr>Office Theme</vt:lpstr>
      <vt:lpstr>Within our sentence work we will be focusing on capital letters, finger spaces and full stops as well as adding description (adjectives)  Reading  We will enjoy lots of different experiences this half term through daily reading, drop and read, guided reading and library sessions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Katrina Murphy</dc:creator>
  <cp:lastModifiedBy>George McClusker-Bland</cp:lastModifiedBy>
  <cp:revision>22</cp:revision>
  <dcterms:created xsi:type="dcterms:W3CDTF">2024-09-10T12:22:17Z</dcterms:created>
  <dcterms:modified xsi:type="dcterms:W3CDTF">2026-10-06T14:44:53Z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2023-12-12T00:00:00Z</vt:filetime>
  </property>
  <property fmtid="{D5CDD505-2E9C-101B-9397-08002B2CF9AE}" pid="3" name="Creator">
    <vt:lpwstr>Microsoft® PowerPoint® 2019</vt:lpwstr>
  </property>
  <property fmtid="{D5CDD505-2E9C-101B-9397-08002B2CF9AE}" pid="4" name="LastSaved">
    <vt:filetime>2024-09-10T00:00:00Z</vt:filetime>
  </property>
  <property fmtid="{D5CDD505-2E9C-101B-9397-08002B2CF9AE}" pid="5" name="Producer">
    <vt:lpwstr>Microsoft® PowerPoint® 2019</vt:lpwstr>
  </property>
</Properties>
</file>